
<file path=[Content_Types].xml><?xml version="1.0" encoding="utf-8"?>
<Types xmlns="http://schemas.openxmlformats.org/package/2006/content-types">
  <Default Extension="emf" ContentType="image/x-emf"/>
  <Default Extension="jpeg" ContentType="image/jpeg"/>
  <Default Extension="jpg" ContentType="image/jp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94"/>
  </p:notesMasterIdLst>
  <p:sldIdLst>
    <p:sldId id="256" r:id="rId2"/>
    <p:sldId id="257" r:id="rId3"/>
    <p:sldId id="301" r:id="rId4"/>
    <p:sldId id="258" r:id="rId5"/>
    <p:sldId id="477" r:id="rId6"/>
    <p:sldId id="517" r:id="rId7"/>
    <p:sldId id="554" r:id="rId8"/>
    <p:sldId id="581" r:id="rId9"/>
    <p:sldId id="631" r:id="rId10"/>
    <p:sldId id="259" r:id="rId11"/>
    <p:sldId id="364" r:id="rId12"/>
    <p:sldId id="458" r:id="rId13"/>
    <p:sldId id="467" r:id="rId14"/>
    <p:sldId id="466" r:id="rId15"/>
    <p:sldId id="465" r:id="rId16"/>
    <p:sldId id="464" r:id="rId17"/>
    <p:sldId id="463" r:id="rId18"/>
    <p:sldId id="462" r:id="rId19"/>
    <p:sldId id="461" r:id="rId20"/>
    <p:sldId id="460" r:id="rId21"/>
    <p:sldId id="459" r:id="rId22"/>
    <p:sldId id="476" r:id="rId23"/>
    <p:sldId id="475" r:id="rId24"/>
    <p:sldId id="474" r:id="rId25"/>
    <p:sldId id="473" r:id="rId26"/>
    <p:sldId id="472" r:id="rId27"/>
    <p:sldId id="471" r:id="rId28"/>
    <p:sldId id="470" r:id="rId29"/>
    <p:sldId id="469" r:id="rId30"/>
    <p:sldId id="468" r:id="rId31"/>
    <p:sldId id="481" r:id="rId32"/>
    <p:sldId id="480" r:id="rId33"/>
    <p:sldId id="479" r:id="rId34"/>
    <p:sldId id="478" r:id="rId35"/>
    <p:sldId id="500" r:id="rId36"/>
    <p:sldId id="499" r:id="rId37"/>
    <p:sldId id="498" r:id="rId38"/>
    <p:sldId id="497" r:id="rId39"/>
    <p:sldId id="496" r:id="rId40"/>
    <p:sldId id="495" r:id="rId41"/>
    <p:sldId id="494" r:id="rId42"/>
    <p:sldId id="493" r:id="rId43"/>
    <p:sldId id="492" r:id="rId44"/>
    <p:sldId id="491" r:id="rId45"/>
    <p:sldId id="490" r:id="rId46"/>
    <p:sldId id="489" r:id="rId47"/>
    <p:sldId id="488" r:id="rId48"/>
    <p:sldId id="487" r:id="rId49"/>
    <p:sldId id="486" r:id="rId50"/>
    <p:sldId id="485" r:id="rId51"/>
    <p:sldId id="484" r:id="rId52"/>
    <p:sldId id="483" r:id="rId53"/>
    <p:sldId id="482" r:id="rId54"/>
    <p:sldId id="516" r:id="rId55"/>
    <p:sldId id="515" r:id="rId56"/>
    <p:sldId id="514" r:id="rId57"/>
    <p:sldId id="513" r:id="rId58"/>
    <p:sldId id="512" r:id="rId59"/>
    <p:sldId id="511" r:id="rId60"/>
    <p:sldId id="510" r:id="rId61"/>
    <p:sldId id="509" r:id="rId62"/>
    <p:sldId id="508" r:id="rId63"/>
    <p:sldId id="507" r:id="rId64"/>
    <p:sldId id="506" r:id="rId65"/>
    <p:sldId id="505" r:id="rId66"/>
    <p:sldId id="504" r:id="rId67"/>
    <p:sldId id="503" r:id="rId68"/>
    <p:sldId id="502" r:id="rId69"/>
    <p:sldId id="501" r:id="rId70"/>
    <p:sldId id="518" r:id="rId71"/>
    <p:sldId id="530" r:id="rId72"/>
    <p:sldId id="529" r:id="rId73"/>
    <p:sldId id="528" r:id="rId74"/>
    <p:sldId id="527" r:id="rId75"/>
    <p:sldId id="526" r:id="rId76"/>
    <p:sldId id="525" r:id="rId77"/>
    <p:sldId id="524" r:id="rId78"/>
    <p:sldId id="523" r:id="rId79"/>
    <p:sldId id="522" r:id="rId80"/>
    <p:sldId id="521" r:id="rId81"/>
    <p:sldId id="520" r:id="rId82"/>
    <p:sldId id="519" r:id="rId83"/>
    <p:sldId id="540" r:id="rId84"/>
    <p:sldId id="539" r:id="rId85"/>
    <p:sldId id="538" r:id="rId86"/>
    <p:sldId id="537" r:id="rId87"/>
    <p:sldId id="535" r:id="rId88"/>
    <p:sldId id="536" r:id="rId89"/>
    <p:sldId id="534" r:id="rId90"/>
    <p:sldId id="533" r:id="rId91"/>
    <p:sldId id="532" r:id="rId92"/>
    <p:sldId id="531" r:id="rId93"/>
    <p:sldId id="553" r:id="rId94"/>
    <p:sldId id="552" r:id="rId95"/>
    <p:sldId id="551" r:id="rId96"/>
    <p:sldId id="550" r:id="rId97"/>
    <p:sldId id="549" r:id="rId98"/>
    <p:sldId id="548" r:id="rId99"/>
    <p:sldId id="547" r:id="rId100"/>
    <p:sldId id="546" r:id="rId101"/>
    <p:sldId id="545" r:id="rId102"/>
    <p:sldId id="544" r:id="rId103"/>
    <p:sldId id="543" r:id="rId104"/>
    <p:sldId id="542" r:id="rId105"/>
    <p:sldId id="541" r:id="rId106"/>
    <p:sldId id="575" r:id="rId107"/>
    <p:sldId id="574" r:id="rId108"/>
    <p:sldId id="573" r:id="rId109"/>
    <p:sldId id="572" r:id="rId110"/>
    <p:sldId id="571" r:id="rId111"/>
    <p:sldId id="570" r:id="rId112"/>
    <p:sldId id="576" r:id="rId113"/>
    <p:sldId id="580" r:id="rId114"/>
    <p:sldId id="577" r:id="rId115"/>
    <p:sldId id="578" r:id="rId116"/>
    <p:sldId id="579" r:id="rId117"/>
    <p:sldId id="568" r:id="rId118"/>
    <p:sldId id="567" r:id="rId119"/>
    <p:sldId id="569" r:id="rId120"/>
    <p:sldId id="566" r:id="rId121"/>
    <p:sldId id="565" r:id="rId122"/>
    <p:sldId id="564" r:id="rId123"/>
    <p:sldId id="563" r:id="rId124"/>
    <p:sldId id="562" r:id="rId125"/>
    <p:sldId id="561" r:id="rId126"/>
    <p:sldId id="560" r:id="rId127"/>
    <p:sldId id="559" r:id="rId128"/>
    <p:sldId id="558" r:id="rId129"/>
    <p:sldId id="557" r:id="rId130"/>
    <p:sldId id="607" r:id="rId131"/>
    <p:sldId id="608" r:id="rId132"/>
    <p:sldId id="609" r:id="rId133"/>
    <p:sldId id="612" r:id="rId134"/>
    <p:sldId id="611" r:id="rId135"/>
    <p:sldId id="610" r:id="rId136"/>
    <p:sldId id="613" r:id="rId137"/>
    <p:sldId id="620" r:id="rId138"/>
    <p:sldId id="619" r:id="rId139"/>
    <p:sldId id="618" r:id="rId140"/>
    <p:sldId id="617" r:id="rId141"/>
    <p:sldId id="616" r:id="rId142"/>
    <p:sldId id="615" r:id="rId143"/>
    <p:sldId id="614" r:id="rId144"/>
    <p:sldId id="621" r:id="rId145"/>
    <p:sldId id="624" r:id="rId146"/>
    <p:sldId id="623" r:id="rId147"/>
    <p:sldId id="622" r:id="rId148"/>
    <p:sldId id="626" r:id="rId149"/>
    <p:sldId id="625" r:id="rId150"/>
    <p:sldId id="628" r:id="rId151"/>
    <p:sldId id="627" r:id="rId152"/>
    <p:sldId id="556" r:id="rId153"/>
    <p:sldId id="630" r:id="rId154"/>
    <p:sldId id="596" r:id="rId155"/>
    <p:sldId id="629" r:id="rId156"/>
    <p:sldId id="655" r:id="rId157"/>
    <p:sldId id="654" r:id="rId158"/>
    <p:sldId id="653" r:id="rId159"/>
    <p:sldId id="652" r:id="rId160"/>
    <p:sldId id="651" r:id="rId161"/>
    <p:sldId id="639" r:id="rId162"/>
    <p:sldId id="650" r:id="rId163"/>
    <p:sldId id="649" r:id="rId164"/>
    <p:sldId id="648" r:id="rId165"/>
    <p:sldId id="647" r:id="rId166"/>
    <p:sldId id="638" r:id="rId167"/>
    <p:sldId id="646" r:id="rId168"/>
    <p:sldId id="641" r:id="rId169"/>
    <p:sldId id="590" r:id="rId170"/>
    <p:sldId id="586" r:id="rId171"/>
    <p:sldId id="657" r:id="rId172"/>
    <p:sldId id="659" r:id="rId173"/>
    <p:sldId id="669" r:id="rId174"/>
    <p:sldId id="668" r:id="rId175"/>
    <p:sldId id="667" r:id="rId176"/>
    <p:sldId id="666" r:id="rId177"/>
    <p:sldId id="665" r:id="rId178"/>
    <p:sldId id="664" r:id="rId179"/>
    <p:sldId id="663" r:id="rId180"/>
    <p:sldId id="662" r:id="rId181"/>
    <p:sldId id="661" r:id="rId182"/>
    <p:sldId id="670" r:id="rId183"/>
    <p:sldId id="660" r:id="rId184"/>
    <p:sldId id="678" r:id="rId185"/>
    <p:sldId id="677" r:id="rId186"/>
    <p:sldId id="676" r:id="rId187"/>
    <p:sldId id="632" r:id="rId188"/>
    <p:sldId id="595" r:id="rId189"/>
    <p:sldId id="594" r:id="rId190"/>
    <p:sldId id="289" r:id="rId191"/>
    <p:sldId id="296" r:id="rId192"/>
    <p:sldId id="297" r:id="rId193"/>
  </p:sldIdLst>
  <p:sldSz cx="12192000" cy="6858000"/>
  <p:notesSz cx="12192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74" autoAdjust="0"/>
    <p:restoredTop sz="96283" autoAdjust="0"/>
  </p:normalViewPr>
  <p:slideViewPr>
    <p:cSldViewPr>
      <p:cViewPr varScale="1">
        <p:scale>
          <a:sx n="108" d="100"/>
          <a:sy n="108" d="100"/>
        </p:scale>
        <p:origin x="2256" y="102"/>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presProps" Target="presProps.xml"/><Relationship Id="rId190" Type="http://schemas.openxmlformats.org/officeDocument/2006/relationships/slide" Target="slides/slide189.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viewProps" Target="viewProps.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theme" Target="theme/theme1.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tableStyles" Target="tableStyles.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5283200" cy="344488"/>
          </a:xfrm>
          <a:prstGeom prst="rect">
            <a:avLst/>
          </a:prstGeom>
        </p:spPr>
        <p:txBody>
          <a:bodyPr vert="horz" lIns="91440" tIns="45720" rIns="91440" bIns="45720" rtlCol="0"/>
          <a:lstStyle>
            <a:lvl1pPr algn="l">
              <a:defRPr sz="1200"/>
            </a:lvl1pPr>
          </a:lstStyle>
          <a:p>
            <a:endParaRPr lang="en-US"/>
          </a:p>
        </p:txBody>
      </p:sp>
      <p:sp>
        <p:nvSpPr>
          <p:cNvPr id="3" name="Marcador de fecha 2"/>
          <p:cNvSpPr>
            <a:spLocks noGrp="1"/>
          </p:cNvSpPr>
          <p:nvPr>
            <p:ph type="dt" idx="1"/>
          </p:nvPr>
        </p:nvSpPr>
        <p:spPr>
          <a:xfrm>
            <a:off x="6905625" y="0"/>
            <a:ext cx="5283200" cy="344488"/>
          </a:xfrm>
          <a:prstGeom prst="rect">
            <a:avLst/>
          </a:prstGeom>
        </p:spPr>
        <p:txBody>
          <a:bodyPr vert="horz" lIns="91440" tIns="45720" rIns="91440" bIns="45720" rtlCol="0"/>
          <a:lstStyle>
            <a:lvl1pPr algn="r">
              <a:defRPr sz="1200"/>
            </a:lvl1pPr>
          </a:lstStyle>
          <a:p>
            <a:fld id="{A256F9EB-A7F5-4F56-B9BB-EEEBA7A00429}" type="datetimeFigureOut">
              <a:rPr lang="en-US" smtClean="0"/>
              <a:t>6/14/2023</a:t>
            </a:fld>
            <a:endParaRPr lang="en-US"/>
          </a:p>
        </p:txBody>
      </p:sp>
      <p:sp>
        <p:nvSpPr>
          <p:cNvPr id="4" name="Marcador de imagen de diapositiva 3"/>
          <p:cNvSpPr>
            <a:spLocks noGrp="1" noRot="1" noChangeAspect="1"/>
          </p:cNvSpPr>
          <p:nvPr>
            <p:ph type="sldImg" idx="2"/>
          </p:nvPr>
        </p:nvSpPr>
        <p:spPr>
          <a:xfrm>
            <a:off x="4038600" y="857250"/>
            <a:ext cx="41148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Marcador de notas 4"/>
          <p:cNvSpPr>
            <a:spLocks noGrp="1"/>
          </p:cNvSpPr>
          <p:nvPr>
            <p:ph type="body" sz="quarter" idx="3"/>
          </p:nvPr>
        </p:nvSpPr>
        <p:spPr>
          <a:xfrm>
            <a:off x="1219200" y="3300413"/>
            <a:ext cx="9753600" cy="2700337"/>
          </a:xfrm>
          <a:prstGeom prst="rect">
            <a:avLst/>
          </a:prstGeom>
        </p:spPr>
        <p:txBody>
          <a:bodyPr vert="horz" lIns="91440" tIns="45720" rIns="91440" bIns="45720" rtlCol="0"/>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6" name="Marcador de pie de página 5"/>
          <p:cNvSpPr>
            <a:spLocks noGrp="1"/>
          </p:cNvSpPr>
          <p:nvPr>
            <p:ph type="ftr" sz="quarter" idx="4"/>
          </p:nvPr>
        </p:nvSpPr>
        <p:spPr>
          <a:xfrm>
            <a:off x="0" y="6513513"/>
            <a:ext cx="5283200" cy="344487"/>
          </a:xfrm>
          <a:prstGeom prst="rect">
            <a:avLst/>
          </a:prstGeom>
        </p:spPr>
        <p:txBody>
          <a:bodyPr vert="horz" lIns="91440" tIns="45720" rIns="91440" bIns="45720" rtlCol="0" anchor="b"/>
          <a:lstStyle>
            <a:lvl1pPr algn="l">
              <a:defRPr sz="1200"/>
            </a:lvl1pPr>
          </a:lstStyle>
          <a:p>
            <a:endParaRPr lang="en-US"/>
          </a:p>
        </p:txBody>
      </p:sp>
      <p:sp>
        <p:nvSpPr>
          <p:cNvPr id="7" name="Marcador de número de diapositiva 6"/>
          <p:cNvSpPr>
            <a:spLocks noGrp="1"/>
          </p:cNvSpPr>
          <p:nvPr>
            <p:ph type="sldNum" sz="quarter" idx="5"/>
          </p:nvPr>
        </p:nvSpPr>
        <p:spPr>
          <a:xfrm>
            <a:off x="6905625" y="6513513"/>
            <a:ext cx="5283200" cy="344487"/>
          </a:xfrm>
          <a:prstGeom prst="rect">
            <a:avLst/>
          </a:prstGeom>
        </p:spPr>
        <p:txBody>
          <a:bodyPr vert="horz" lIns="91440" tIns="45720" rIns="91440" bIns="45720" rtlCol="0" anchor="b"/>
          <a:lstStyle>
            <a:lvl1pPr algn="r">
              <a:defRPr sz="1200"/>
            </a:lvl1pPr>
          </a:lstStyle>
          <a:p>
            <a:fld id="{6C8D2B64-5C83-4321-B1ED-8EDEB196C9A0}" type="slidenum">
              <a:rPr lang="en-US" smtClean="0"/>
              <a:t>‹Nº›</a:t>
            </a:fld>
            <a:endParaRPr lang="en-US"/>
          </a:p>
        </p:txBody>
      </p:sp>
    </p:spTree>
    <p:extLst>
      <p:ext uri="{BB962C8B-B14F-4D97-AF65-F5344CB8AC3E}">
        <p14:creationId xmlns:p14="http://schemas.microsoft.com/office/powerpoint/2010/main" val="16515698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1 Marcador de imagen de diapositiva"/>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6867" name="2 Marcador de notas"/>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s-ES" altLang="es-ES">
                <a:ea typeface="ＭＳ Ｐゴシック" panose="020B0600070205080204" pitchFamily="34" charset="-128"/>
              </a:rPr>
              <a:t>Un arreglo es un conjunto de variables del mismo tipo, que son agrupadas bajo un único </a:t>
            </a:r>
          </a:p>
          <a:p>
            <a:r>
              <a:rPr lang="es-ES" altLang="es-ES">
                <a:ea typeface="ＭＳ Ｐゴシック" panose="020B0600070205080204" pitchFamily="34" charset="-128"/>
              </a:rPr>
              <a:t>identificador. Cada una de las variables o elementos del arreglo se referencia mediante </a:t>
            </a:r>
          </a:p>
          <a:p>
            <a:r>
              <a:rPr lang="es-ES" altLang="es-ES">
                <a:ea typeface="ＭＳ Ｐゴシック" panose="020B0600070205080204" pitchFamily="34" charset="-128"/>
              </a:rPr>
              <a:t>un índice que representa la posición del mismo dentro del arreglo. </a:t>
            </a:r>
          </a:p>
          <a:p>
            <a:r>
              <a:rPr lang="es-ES" altLang="es-ES">
                <a:ea typeface="ＭＳ Ｐゴシック" panose="020B0600070205080204" pitchFamily="34" charset="-128"/>
              </a:rPr>
              <a:t>Un arreglo se utiliza para procesar variables dentro de una observación del paso de </a:t>
            </a:r>
          </a:p>
          <a:p>
            <a:r>
              <a:rPr lang="es-ES" altLang="es-ES">
                <a:ea typeface="ＭＳ Ｐゴシック" panose="020B0600070205080204" pitchFamily="34" charset="-128"/>
              </a:rPr>
              <a:t>datos. Se usan para realizar cálculos o comparaciones repetitivos sobre variables que se </a:t>
            </a:r>
          </a:p>
          <a:p>
            <a:r>
              <a:rPr lang="es-ES" altLang="es-ES">
                <a:ea typeface="ＭＳ Ｐゴシック" panose="020B0600070205080204" pitchFamily="34" charset="-128"/>
              </a:rPr>
              <a:t>procesaran o manipularan de forma similar</a:t>
            </a:r>
          </a:p>
        </p:txBody>
      </p:sp>
      <p:sp>
        <p:nvSpPr>
          <p:cNvPr id="36868" name="3 Marcador de número de diapositiva"/>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ＭＳ Ｐゴシック" panose="020B0600070205080204" pitchFamily="34" charset="-128"/>
              </a:defRPr>
            </a:lvl1pPr>
            <a:lvl2pPr marL="742950" indent="-285750">
              <a:spcBef>
                <a:spcPct val="30000"/>
              </a:spcBef>
              <a:defRPr sz="1200">
                <a:solidFill>
                  <a:schemeClr val="tx1"/>
                </a:solidFill>
                <a:latin typeface="Calibri" panose="020F0502020204030204" pitchFamily="34" charset="0"/>
                <a:ea typeface="ＭＳ Ｐゴシック" panose="020B0600070205080204" pitchFamily="34" charset="-128"/>
              </a:defRPr>
            </a:lvl2pPr>
            <a:lvl3pPr marL="1143000" indent="-228600">
              <a:spcBef>
                <a:spcPct val="30000"/>
              </a:spcBef>
              <a:defRPr sz="1200">
                <a:solidFill>
                  <a:schemeClr val="tx1"/>
                </a:solidFill>
                <a:latin typeface="Calibri" panose="020F0502020204030204" pitchFamily="34" charset="0"/>
                <a:ea typeface="ＭＳ Ｐゴシック" panose="020B0600070205080204" pitchFamily="34" charset="-128"/>
              </a:defRPr>
            </a:lvl3pPr>
            <a:lvl4pPr marL="1600200" indent="-228600">
              <a:spcBef>
                <a:spcPct val="30000"/>
              </a:spcBef>
              <a:defRPr sz="1200">
                <a:solidFill>
                  <a:schemeClr val="tx1"/>
                </a:solidFill>
                <a:latin typeface="Calibri" panose="020F0502020204030204" pitchFamily="34" charset="0"/>
                <a:ea typeface="ＭＳ Ｐゴシック" panose="020B0600070205080204" pitchFamily="34" charset="-128"/>
              </a:defRPr>
            </a:lvl4pPr>
            <a:lvl5pPr marL="2057400" indent="-228600">
              <a:spcBef>
                <a:spcPct val="30000"/>
              </a:spcBef>
              <a:defRPr sz="12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9pPr>
          </a:lstStyle>
          <a:p>
            <a:pPr>
              <a:spcBef>
                <a:spcPct val="0"/>
              </a:spcBef>
            </a:pPr>
            <a:fld id="{39F98940-578B-4DDB-BDC5-AA51AF85AEE2}" type="slidenum">
              <a:rPr lang="es-ES" altLang="es-ES"/>
              <a:pPr>
                <a:spcBef>
                  <a:spcPct val="0"/>
                </a:spcBef>
              </a:pPr>
              <a:t>191</a:t>
            </a:fld>
            <a:endParaRPr lang="es-ES" altLang="es-ES"/>
          </a:p>
        </p:txBody>
      </p:sp>
    </p:spTree>
    <p:extLst>
      <p:ext uri="{BB962C8B-B14F-4D97-AF65-F5344CB8AC3E}">
        <p14:creationId xmlns:p14="http://schemas.microsoft.com/office/powerpoint/2010/main" val="357772526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sp>
        <p:nvSpPr>
          <p:cNvPr id="8" name="bk object 16"/>
          <p:cNvSpPr/>
          <p:nvPr userDrawn="1"/>
        </p:nvSpPr>
        <p:spPr>
          <a:xfrm>
            <a:off x="8778240" y="5486402"/>
            <a:ext cx="3276601" cy="1371598"/>
          </a:xfrm>
          <a:prstGeom prst="rect">
            <a:avLst/>
          </a:prstGeom>
          <a:blipFill>
            <a:blip r:embed="rId2" cstate="print"/>
            <a:srcRect/>
            <a:stretch>
              <a:fillRect l="-260465" t="-400001" r="-267" b="-1"/>
            </a:stretch>
          </a:blipFill>
        </p:spPr>
        <p:txBody>
          <a:bodyPr wrap="square" lIns="0" tIns="0" rIns="0" bIns="0" rtlCol="0"/>
          <a:lstStyle/>
          <a:p>
            <a:endParaRPr/>
          </a:p>
        </p:txBody>
      </p:sp>
      <p:sp>
        <p:nvSpPr>
          <p:cNvPr id="16" name="bk object 16"/>
          <p:cNvSpPr/>
          <p:nvPr/>
        </p:nvSpPr>
        <p:spPr>
          <a:xfrm>
            <a:off x="1" y="0"/>
            <a:ext cx="3581400" cy="5867400"/>
          </a:xfrm>
          <a:prstGeom prst="rect">
            <a:avLst/>
          </a:prstGeom>
          <a:blipFill>
            <a:blip r:embed="rId2" cstate="print"/>
            <a:srcRect/>
            <a:stretch>
              <a:fillRect l="2" t="1" r="-230035" b="-16884"/>
            </a:stretch>
          </a:blipFill>
        </p:spPr>
        <p:txBody>
          <a:bodyPr wrap="square" lIns="0" tIns="0" rIns="0" bIns="0" rtlCol="0"/>
          <a:lstStyle/>
          <a:p>
            <a:endParaRPr/>
          </a:p>
        </p:txBody>
      </p:sp>
      <p:sp>
        <p:nvSpPr>
          <p:cNvPr id="2" name="Holder 2"/>
          <p:cNvSpPr>
            <a:spLocks noGrp="1"/>
          </p:cNvSpPr>
          <p:nvPr>
            <p:ph type="ctrTitle"/>
          </p:nvPr>
        </p:nvSpPr>
        <p:spPr>
          <a:xfrm>
            <a:off x="1972564" y="516077"/>
            <a:ext cx="8246871" cy="391794"/>
          </a:xfrm>
          <a:prstGeom prst="rect">
            <a:avLst/>
          </a:prstGeom>
        </p:spPr>
        <p:txBody>
          <a:bodyPr wrap="square" lIns="0" tIns="0" rIns="0" bIns="0">
            <a:spAutoFit/>
          </a:bodyPr>
          <a:lstStyle>
            <a:lvl1pPr>
              <a:defRPr sz="2400" b="1" i="0">
                <a:solidFill>
                  <a:srgbClr val="1F3861"/>
                </a:solidFill>
                <a:latin typeface="Segoe UI"/>
                <a:cs typeface="Segoe UI"/>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6/14/2023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a:xfrm>
            <a:off x="4633341" y="2728671"/>
            <a:ext cx="2925317" cy="369332"/>
          </a:xfrm>
          <a:prstGeom prst="rect">
            <a:avLst/>
          </a:prstGeom>
        </p:spPr>
        <p:txBody>
          <a:bodyPr lIns="0" tIns="0" rIns="0" bIns="0"/>
          <a:lstStyle>
            <a:lvl1pPr>
              <a:defRPr sz="2400" b="1" i="0">
                <a:solidFill>
                  <a:schemeClr val="tx1"/>
                </a:solidFill>
                <a:latin typeface="Arial"/>
                <a:cs typeface="Arial"/>
              </a:defRPr>
            </a:lvl1pPr>
          </a:lstStyle>
          <a:p>
            <a:endParaRPr dirty="0"/>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dirty="0"/>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6/14/2023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a:xfrm>
            <a:off x="4162070" y="1600587"/>
            <a:ext cx="4739259" cy="1386129"/>
          </a:xfrm>
          <a:prstGeom prst="rect">
            <a:avLst/>
          </a:prstGeom>
        </p:spPr>
        <p:txBody>
          <a:bodyPr lIns="0" tIns="0" rIns="0" bIns="0"/>
          <a:lstStyle>
            <a:lvl1pPr>
              <a:defRPr sz="2800" b="1" i="0">
                <a:solidFill>
                  <a:schemeClr val="tx1"/>
                </a:solidFill>
                <a:latin typeface="Arial"/>
                <a:cs typeface="Arial"/>
              </a:defRPr>
            </a:lvl1pPr>
          </a:lstStyle>
          <a:p>
            <a:endParaRPr dirty="0"/>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6/14/2023</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0"/>
            <a:ext cx="3429000" cy="6857998"/>
          </a:xfrm>
          <a:prstGeom prst="rect">
            <a:avLst/>
          </a:prstGeom>
          <a:blipFill>
            <a:blip r:embed="rId2" cstate="print"/>
            <a:srcRect/>
            <a:stretch>
              <a:fillRect r="-149956"/>
            </a:stretch>
          </a:blipFill>
        </p:spPr>
        <p:txBody>
          <a:bodyPr wrap="square" lIns="0" tIns="0" rIns="0" bIns="0" rtlCol="0"/>
          <a:lstStyle/>
          <a:p>
            <a:endParaRPr/>
          </a:p>
        </p:txBody>
      </p:sp>
      <p:sp>
        <p:nvSpPr>
          <p:cNvPr id="2" name="Holder 2"/>
          <p:cNvSpPr>
            <a:spLocks noGrp="1"/>
          </p:cNvSpPr>
          <p:nvPr>
            <p:ph type="title"/>
          </p:nvPr>
        </p:nvSpPr>
        <p:spPr>
          <a:xfrm>
            <a:off x="4572000" y="2743200"/>
            <a:ext cx="4967859" cy="1005129"/>
          </a:xfrm>
          <a:prstGeom prst="rect">
            <a:avLst/>
          </a:prstGeom>
        </p:spPr>
        <p:txBody>
          <a:bodyPr lIns="0" tIns="0" rIns="0" bIns="0"/>
          <a:lstStyle>
            <a:lvl1pPr>
              <a:defRPr sz="2400" b="1" i="0">
                <a:solidFill>
                  <a:schemeClr val="tx1"/>
                </a:solidFill>
                <a:latin typeface="Arial"/>
                <a:cs typeface="Arial"/>
              </a:defRPr>
            </a:lvl1pPr>
          </a:lstStyle>
          <a:p>
            <a:endParaRPr dirty="0"/>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6/14/2023</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6/14/2023</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
  <p:cSld name="1_Diapositiva de título">
    <p:bg>
      <p:bgPr>
        <a:solidFill>
          <a:srgbClr val="EFA82F"/>
        </a:solidFill>
        <a:effectLst/>
      </p:bgPr>
    </p:bg>
    <p:spTree>
      <p:nvGrpSpPr>
        <p:cNvPr id="1" name=""/>
        <p:cNvGrpSpPr/>
        <p:nvPr/>
      </p:nvGrpSpPr>
      <p:grpSpPr>
        <a:xfrm>
          <a:off x="0" y="0"/>
          <a:ext cx="0" cy="0"/>
          <a:chOff x="0" y="0"/>
          <a:chExt cx="0" cy="0"/>
        </a:xfrm>
      </p:grpSpPr>
      <p:sp>
        <p:nvSpPr>
          <p:cNvPr id="4" name="Rectángulo 3"/>
          <p:cNvSpPr/>
          <p:nvPr userDrawn="1"/>
        </p:nvSpPr>
        <p:spPr>
          <a:xfrm>
            <a:off x="11918951" y="500063"/>
            <a:ext cx="289983" cy="474662"/>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s-ES" sz="180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pic>
        <p:nvPicPr>
          <p:cNvPr id="5" name="Imagen 8"/>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989734" y="306389"/>
            <a:ext cx="596900" cy="668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ítulo 1"/>
          <p:cNvSpPr>
            <a:spLocks noGrp="1"/>
          </p:cNvSpPr>
          <p:nvPr>
            <p:ph type="ctrTitle"/>
          </p:nvPr>
        </p:nvSpPr>
        <p:spPr>
          <a:xfrm>
            <a:off x="657820" y="1848218"/>
            <a:ext cx="10363200" cy="345317"/>
          </a:xfrm>
        </p:spPr>
        <p:txBody>
          <a:bodyPr/>
          <a:lstStyle>
            <a:lvl1pPr>
              <a:defRPr sz="2800" cap="all">
                <a:solidFill>
                  <a:srgbClr val="272727"/>
                </a:solidFill>
              </a:defRPr>
            </a:lvl1pPr>
          </a:lstStyle>
          <a:p>
            <a:r>
              <a:rPr lang="es-ES_tradnl"/>
              <a:t>Clic para editar título</a:t>
            </a:r>
            <a:endParaRPr lang="es-ES" dirty="0"/>
          </a:p>
        </p:txBody>
      </p:sp>
      <p:sp>
        <p:nvSpPr>
          <p:cNvPr id="3" name="Subtítulo 2"/>
          <p:cNvSpPr>
            <a:spLocks noGrp="1"/>
          </p:cNvSpPr>
          <p:nvPr>
            <p:ph type="subTitle" idx="1"/>
          </p:nvPr>
        </p:nvSpPr>
        <p:spPr>
          <a:xfrm>
            <a:off x="657820" y="2193536"/>
            <a:ext cx="8534400" cy="359763"/>
          </a:xfrm>
        </p:spPr>
        <p:txBody>
          <a:bodyPr anchor="ctr">
            <a:noAutofit/>
          </a:bodyPr>
          <a:lstStyle>
            <a:lvl1pPr marL="0" indent="0" algn="l">
              <a:buNone/>
              <a:defRPr>
                <a:solidFill>
                  <a:srgbClr val="272727"/>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_tradnl" dirty="0"/>
              <a:t>Haga clic para modificar el estilo de subtítulo del patrón</a:t>
            </a:r>
            <a:endParaRPr lang="es-ES" dirty="0"/>
          </a:p>
        </p:txBody>
      </p:sp>
    </p:spTree>
    <p:extLst>
      <p:ext uri="{BB962C8B-B14F-4D97-AF65-F5344CB8AC3E}">
        <p14:creationId xmlns:p14="http://schemas.microsoft.com/office/powerpoint/2010/main" val="18528339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90237"/>
            <a:ext cx="3581400" cy="3719764"/>
          </a:xfrm>
          <a:prstGeom prst="rect">
            <a:avLst/>
          </a:prstGeom>
          <a:blipFill>
            <a:blip r:embed="rId8" cstate="print"/>
            <a:srcRect/>
            <a:stretch>
              <a:fillRect r="-224995" b="-40700"/>
            </a:stretch>
          </a:blipFill>
        </p:spPr>
        <p:txBody>
          <a:bodyPr wrap="square" lIns="0" tIns="0" rIns="0" bIns="0" rtlCol="0"/>
          <a:lstStyle/>
          <a:p>
            <a:endParaRPr/>
          </a:p>
        </p:txBody>
      </p:sp>
      <p:sp>
        <p:nvSpPr>
          <p:cNvPr id="17" name="bk object 17"/>
          <p:cNvSpPr/>
          <p:nvPr/>
        </p:nvSpPr>
        <p:spPr>
          <a:xfrm>
            <a:off x="923544" y="6509004"/>
            <a:ext cx="1945894" cy="207264"/>
          </a:xfrm>
          <a:prstGeom prst="rect">
            <a:avLst/>
          </a:prstGeom>
          <a:blipFill>
            <a:blip r:embed="rId9" cstate="print"/>
            <a:stretch>
              <a:fillRect/>
            </a:stretch>
          </a:blipFill>
        </p:spPr>
        <p:txBody>
          <a:bodyPr wrap="square" lIns="0" tIns="0" rIns="0" bIns="0" rtlCol="0"/>
          <a:lstStyle/>
          <a:p>
            <a:endParaRPr/>
          </a:p>
        </p:txBody>
      </p:sp>
      <p:sp>
        <p:nvSpPr>
          <p:cNvPr id="3" name="Holder 3"/>
          <p:cNvSpPr>
            <a:spLocks noGrp="1"/>
          </p:cNvSpPr>
          <p:nvPr>
            <p:ph type="body" idx="1"/>
          </p:nvPr>
        </p:nvSpPr>
        <p:spPr>
          <a:xfrm>
            <a:off x="863600" y="1184910"/>
            <a:ext cx="10464800" cy="4253865"/>
          </a:xfrm>
          <a:prstGeom prst="rect">
            <a:avLst/>
          </a:prstGeom>
        </p:spPr>
        <p:txBody>
          <a:bodyPr wrap="square" lIns="0" tIns="0" rIns="0" bIns="0">
            <a:spAutoFit/>
          </a:bodyPr>
          <a:lstStyle>
            <a:lvl1pPr>
              <a:defRPr b="0" i="0">
                <a:solidFill>
                  <a:schemeClr val="tx1"/>
                </a:solidFill>
              </a:defRPr>
            </a:lvl1pPr>
          </a:lstStyle>
          <a:p>
            <a:endParaRPr dirty="0"/>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6/14/2023</a:t>
            </a:fld>
            <a:endParaRPr lang="en-US"/>
          </a:p>
        </p:txBody>
      </p:sp>
      <p:sp>
        <p:nvSpPr>
          <p:cNvPr id="6" name="Holder 6"/>
          <p:cNvSpPr>
            <a:spLocks noGrp="1"/>
          </p:cNvSpPr>
          <p:nvPr>
            <p:ph type="sldNum" sz="quarter" idx="7"/>
          </p:nvPr>
        </p:nvSpPr>
        <p:spPr>
          <a:xfrm>
            <a:off x="8778240" y="6377940"/>
            <a:ext cx="280416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‹Nº›</a:t>
            </a:fld>
            <a:endParaRPr/>
          </a:p>
        </p:txBody>
      </p:sp>
      <p:sp>
        <p:nvSpPr>
          <p:cNvPr id="9" name="bk object 16"/>
          <p:cNvSpPr/>
          <p:nvPr userDrawn="1"/>
        </p:nvSpPr>
        <p:spPr>
          <a:xfrm>
            <a:off x="8503920" y="87654"/>
            <a:ext cx="3352800" cy="1066800"/>
          </a:xfrm>
          <a:prstGeom prst="rect">
            <a:avLst/>
          </a:prstGeom>
          <a:blipFill>
            <a:blip r:embed="rId8" cstate="print"/>
            <a:srcRect/>
            <a:stretch>
              <a:fillRect l="-254545" t="-21430" r="7393" b="-369169"/>
            </a:stretch>
          </a:blipFill>
        </p:spPr>
        <p:txBody>
          <a:bodyPr wrap="square" lIns="0" tIns="0" rIns="0" bIns="0" rtlCol="0"/>
          <a:lstStyle/>
          <a:p>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Lst>
  <p:txStyles>
    <p:titleStyle>
      <a:lvl1pPr>
        <a:defRPr sz="2400">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14.png"/><Relationship Id="rId1" Type="http://schemas.openxmlformats.org/officeDocument/2006/relationships/slideLayout" Target="../slideLayouts/slideLayout5.xml"/><Relationship Id="rId5" Type="http://schemas.openxmlformats.org/officeDocument/2006/relationships/image" Target="../media/image115.png"/><Relationship Id="rId4" Type="http://schemas.openxmlformats.org/officeDocument/2006/relationships/image" Target="../media/image20.svg"/></Relationships>
</file>

<file path=ppt/slides/_rels/slide10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16.png"/><Relationship Id="rId1" Type="http://schemas.openxmlformats.org/officeDocument/2006/relationships/slideLayout" Target="../slideLayouts/slideLayout5.xml"/><Relationship Id="rId4" Type="http://schemas.openxmlformats.org/officeDocument/2006/relationships/image" Target="../media/image20.svg"/></Relationships>
</file>

<file path=ppt/slides/_rels/slide10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17.png"/><Relationship Id="rId1" Type="http://schemas.openxmlformats.org/officeDocument/2006/relationships/slideLayout" Target="../slideLayouts/slideLayout5.xml"/><Relationship Id="rId4" Type="http://schemas.openxmlformats.org/officeDocument/2006/relationships/image" Target="../media/image20.svg"/></Relationships>
</file>

<file path=ppt/slides/_rels/slide10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18.png"/><Relationship Id="rId1" Type="http://schemas.openxmlformats.org/officeDocument/2006/relationships/slideLayout" Target="../slideLayouts/slideLayout5.xml"/><Relationship Id="rId6" Type="http://schemas.openxmlformats.org/officeDocument/2006/relationships/image" Target="../media/image120.svg"/><Relationship Id="rId5" Type="http://schemas.openxmlformats.org/officeDocument/2006/relationships/image" Target="../media/image119.png"/><Relationship Id="rId4" Type="http://schemas.openxmlformats.org/officeDocument/2006/relationships/image" Target="../media/image20.svg"/></Relationships>
</file>

<file path=ppt/slides/_rels/slide10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21.png"/><Relationship Id="rId1" Type="http://schemas.openxmlformats.org/officeDocument/2006/relationships/slideLayout" Target="../slideLayouts/slideLayout5.xml"/><Relationship Id="rId4" Type="http://schemas.openxmlformats.org/officeDocument/2006/relationships/image" Target="../media/image20.svg"/></Relationships>
</file>

<file path=ppt/slides/_rels/slide10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22.png"/><Relationship Id="rId1" Type="http://schemas.openxmlformats.org/officeDocument/2006/relationships/slideLayout" Target="../slideLayouts/slideLayout5.xml"/><Relationship Id="rId4" Type="http://schemas.openxmlformats.org/officeDocument/2006/relationships/image" Target="../media/image20.svg"/></Relationships>
</file>

<file path=ppt/slides/_rels/slide10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23.png"/><Relationship Id="rId1" Type="http://schemas.openxmlformats.org/officeDocument/2006/relationships/slideLayout" Target="../slideLayouts/slideLayout5.xml"/><Relationship Id="rId6" Type="http://schemas.openxmlformats.org/officeDocument/2006/relationships/image" Target="../media/image125.png"/><Relationship Id="rId5" Type="http://schemas.openxmlformats.org/officeDocument/2006/relationships/image" Target="../media/image124.png"/><Relationship Id="rId4" Type="http://schemas.openxmlformats.org/officeDocument/2006/relationships/image" Target="../media/image20.svg"/></Relationships>
</file>

<file path=ppt/slides/_rels/slide107.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5.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28.png"/><Relationship Id="rId1" Type="http://schemas.openxmlformats.org/officeDocument/2006/relationships/slideLayout" Target="../slideLayouts/slideLayout5.xml"/><Relationship Id="rId4" Type="http://schemas.openxmlformats.org/officeDocument/2006/relationships/image" Target="../media/image20.sv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29.png"/><Relationship Id="rId1" Type="http://schemas.openxmlformats.org/officeDocument/2006/relationships/slideLayout" Target="../slideLayouts/slideLayout5.xml"/><Relationship Id="rId4" Type="http://schemas.openxmlformats.org/officeDocument/2006/relationships/image" Target="../media/image20.sv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30.png"/><Relationship Id="rId1" Type="http://schemas.openxmlformats.org/officeDocument/2006/relationships/slideLayout" Target="../slideLayouts/slideLayout5.xml"/><Relationship Id="rId4" Type="http://schemas.openxmlformats.org/officeDocument/2006/relationships/image" Target="../media/image20.svg"/></Relationships>
</file>

<file path=ppt/slides/_rels/slide1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31.png"/><Relationship Id="rId1" Type="http://schemas.openxmlformats.org/officeDocument/2006/relationships/slideLayout" Target="../slideLayouts/slideLayout5.xml"/><Relationship Id="rId4" Type="http://schemas.openxmlformats.org/officeDocument/2006/relationships/image" Target="../media/image20.svg"/></Relationships>
</file>

<file path=ppt/slides/_rels/slide1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32.png"/><Relationship Id="rId1" Type="http://schemas.openxmlformats.org/officeDocument/2006/relationships/slideLayout" Target="../slideLayouts/slideLayout5.xml"/><Relationship Id="rId4" Type="http://schemas.openxmlformats.org/officeDocument/2006/relationships/image" Target="../media/image20.svg"/></Relationships>
</file>

<file path=ppt/slides/_rels/slide1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33.png"/><Relationship Id="rId1" Type="http://schemas.openxmlformats.org/officeDocument/2006/relationships/slideLayout" Target="../slideLayouts/slideLayout5.xml"/><Relationship Id="rId5" Type="http://schemas.openxmlformats.org/officeDocument/2006/relationships/image" Target="../media/image134.png"/><Relationship Id="rId4" Type="http://schemas.openxmlformats.org/officeDocument/2006/relationships/image" Target="../media/image20.svg"/></Relationships>
</file>

<file path=ppt/slides/_rels/slide1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35.png"/><Relationship Id="rId1" Type="http://schemas.openxmlformats.org/officeDocument/2006/relationships/slideLayout" Target="../slideLayouts/slideLayout5.xml"/><Relationship Id="rId5" Type="http://schemas.openxmlformats.org/officeDocument/2006/relationships/image" Target="../media/image136.png"/><Relationship Id="rId4" Type="http://schemas.openxmlformats.org/officeDocument/2006/relationships/image" Target="../media/image20.sv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37.png"/><Relationship Id="rId1" Type="http://schemas.openxmlformats.org/officeDocument/2006/relationships/slideLayout" Target="../slideLayouts/slideLayout5.xml"/><Relationship Id="rId4" Type="http://schemas.openxmlformats.org/officeDocument/2006/relationships/image" Target="../media/image20.svg"/></Relationships>
</file>

<file path=ppt/slides/_rels/slide1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38.png"/><Relationship Id="rId1" Type="http://schemas.openxmlformats.org/officeDocument/2006/relationships/slideLayout" Target="../slideLayouts/slideLayout5.xml"/><Relationship Id="rId4" Type="http://schemas.openxmlformats.org/officeDocument/2006/relationships/image" Target="../media/image20.svg"/></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39.png"/><Relationship Id="rId1" Type="http://schemas.openxmlformats.org/officeDocument/2006/relationships/slideLayout" Target="../slideLayouts/slideLayout5.xml"/><Relationship Id="rId5" Type="http://schemas.openxmlformats.org/officeDocument/2006/relationships/image" Target="../media/image140.png"/><Relationship Id="rId4" Type="http://schemas.openxmlformats.org/officeDocument/2006/relationships/image" Target="../media/image20.svg"/></Relationships>
</file>

<file path=ppt/slides/_rels/slide1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41.png"/><Relationship Id="rId1" Type="http://schemas.openxmlformats.org/officeDocument/2006/relationships/slideLayout" Target="../slideLayouts/slideLayout5.xml"/><Relationship Id="rId4" Type="http://schemas.openxmlformats.org/officeDocument/2006/relationships/image" Target="../media/image20.svg"/></Relationships>
</file>

<file path=ppt/slides/_rels/slide1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42.png"/><Relationship Id="rId1" Type="http://schemas.openxmlformats.org/officeDocument/2006/relationships/slideLayout" Target="../slideLayouts/slideLayout5.xml"/><Relationship Id="rId6" Type="http://schemas.openxmlformats.org/officeDocument/2006/relationships/image" Target="../media/image144.svg"/><Relationship Id="rId5" Type="http://schemas.openxmlformats.org/officeDocument/2006/relationships/image" Target="../media/image143.png"/><Relationship Id="rId4" Type="http://schemas.openxmlformats.org/officeDocument/2006/relationships/image" Target="../media/image20.svg"/></Relationships>
</file>

<file path=ppt/slides/_rels/slide1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45.png"/><Relationship Id="rId1" Type="http://schemas.openxmlformats.org/officeDocument/2006/relationships/slideLayout" Target="../slideLayouts/slideLayout5.xml"/><Relationship Id="rId5" Type="http://schemas.openxmlformats.org/officeDocument/2006/relationships/image" Target="../media/image146.svg"/><Relationship Id="rId4" Type="http://schemas.openxmlformats.org/officeDocument/2006/relationships/image" Target="../media/image20.svg"/></Relationships>
</file>

<file path=ppt/slides/_rels/slide1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47.png"/><Relationship Id="rId1" Type="http://schemas.openxmlformats.org/officeDocument/2006/relationships/slideLayout" Target="../slideLayouts/slideLayout5.xml"/><Relationship Id="rId5" Type="http://schemas.openxmlformats.org/officeDocument/2006/relationships/image" Target="../media/image148.png"/><Relationship Id="rId4" Type="http://schemas.openxmlformats.org/officeDocument/2006/relationships/image" Target="../media/image20.svg"/></Relationships>
</file>

<file path=ppt/slides/_rels/slide1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49.png"/><Relationship Id="rId1" Type="http://schemas.openxmlformats.org/officeDocument/2006/relationships/slideLayout" Target="../slideLayouts/slideLayout5.xml"/><Relationship Id="rId5" Type="http://schemas.openxmlformats.org/officeDocument/2006/relationships/image" Target="../media/image150.png"/><Relationship Id="rId4" Type="http://schemas.openxmlformats.org/officeDocument/2006/relationships/image" Target="../media/image20.sv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51.png"/><Relationship Id="rId1" Type="http://schemas.openxmlformats.org/officeDocument/2006/relationships/slideLayout" Target="../slideLayouts/slideLayout5.xml"/><Relationship Id="rId4" Type="http://schemas.openxmlformats.org/officeDocument/2006/relationships/image" Target="../media/image20.svg"/></Relationships>
</file>

<file path=ppt/slides/_rels/slide1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52.png"/><Relationship Id="rId1" Type="http://schemas.openxmlformats.org/officeDocument/2006/relationships/slideLayout" Target="../slideLayouts/slideLayout5.xml"/><Relationship Id="rId4" Type="http://schemas.openxmlformats.org/officeDocument/2006/relationships/image" Target="../media/image20.sv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53.png"/><Relationship Id="rId1" Type="http://schemas.openxmlformats.org/officeDocument/2006/relationships/slideLayout" Target="../slideLayouts/slideLayout5.xml"/><Relationship Id="rId4" Type="http://schemas.openxmlformats.org/officeDocument/2006/relationships/image" Target="../media/image20.svg"/></Relationships>
</file>

<file path=ppt/slides/_rels/slide1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54.png"/><Relationship Id="rId1" Type="http://schemas.openxmlformats.org/officeDocument/2006/relationships/slideLayout" Target="../slideLayouts/slideLayout5.xml"/><Relationship Id="rId4" Type="http://schemas.openxmlformats.org/officeDocument/2006/relationships/image" Target="../media/image20.svg"/></Relationships>
</file>

<file path=ppt/slides/_rels/slide13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55.png"/><Relationship Id="rId1" Type="http://schemas.openxmlformats.org/officeDocument/2006/relationships/slideLayout" Target="../slideLayouts/slideLayout5.xml"/><Relationship Id="rId4" Type="http://schemas.openxmlformats.org/officeDocument/2006/relationships/image" Target="../media/image20.svg"/></Relationships>
</file>

<file path=ppt/slides/_rels/slide13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56.png"/><Relationship Id="rId1" Type="http://schemas.openxmlformats.org/officeDocument/2006/relationships/slideLayout" Target="../slideLayouts/slideLayout5.xml"/><Relationship Id="rId4" Type="http://schemas.openxmlformats.org/officeDocument/2006/relationships/image" Target="../media/image20.svg"/></Relationships>
</file>

<file path=ppt/slides/_rels/slide13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57.png"/><Relationship Id="rId1" Type="http://schemas.openxmlformats.org/officeDocument/2006/relationships/slideLayout" Target="../slideLayouts/slideLayout5.xml"/><Relationship Id="rId4" Type="http://schemas.openxmlformats.org/officeDocument/2006/relationships/image" Target="../media/image20.svg"/></Relationships>
</file>

<file path=ppt/slides/_rels/slide13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58.png"/><Relationship Id="rId1" Type="http://schemas.openxmlformats.org/officeDocument/2006/relationships/slideLayout" Target="../slideLayouts/slideLayout5.xml"/><Relationship Id="rId4" Type="http://schemas.openxmlformats.org/officeDocument/2006/relationships/image" Target="../media/image20.svg"/></Relationships>
</file>

<file path=ppt/slides/_rels/slide13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59.png"/><Relationship Id="rId1" Type="http://schemas.openxmlformats.org/officeDocument/2006/relationships/slideLayout" Target="../slideLayouts/slideLayout5.xml"/><Relationship Id="rId4" Type="http://schemas.openxmlformats.org/officeDocument/2006/relationships/image" Target="../media/image20.svg"/></Relationships>
</file>

<file path=ppt/slides/_rels/slide13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60.png"/><Relationship Id="rId1" Type="http://schemas.openxmlformats.org/officeDocument/2006/relationships/slideLayout" Target="../slideLayouts/slideLayout5.xml"/><Relationship Id="rId4" Type="http://schemas.openxmlformats.org/officeDocument/2006/relationships/image" Target="../media/image20.sv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61.png"/><Relationship Id="rId1" Type="http://schemas.openxmlformats.org/officeDocument/2006/relationships/slideLayout" Target="../slideLayouts/slideLayout5.xml"/><Relationship Id="rId4" Type="http://schemas.openxmlformats.org/officeDocument/2006/relationships/image" Target="../media/image20.svg"/></Relationships>
</file>

<file path=ppt/slides/_rels/slide1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emf"/><Relationship Id="rId1" Type="http://schemas.openxmlformats.org/officeDocument/2006/relationships/slideLayout" Target="../slideLayouts/slideLayout5.xml"/></Relationships>
</file>

<file path=ppt/slides/_rels/slide14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62.png"/><Relationship Id="rId1" Type="http://schemas.openxmlformats.org/officeDocument/2006/relationships/slideLayout" Target="../slideLayouts/slideLayout5.xml"/><Relationship Id="rId4" Type="http://schemas.openxmlformats.org/officeDocument/2006/relationships/image" Target="../media/image20.svg"/></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63.png"/><Relationship Id="rId1" Type="http://schemas.openxmlformats.org/officeDocument/2006/relationships/slideLayout" Target="../slideLayouts/slideLayout5.xml"/><Relationship Id="rId4" Type="http://schemas.openxmlformats.org/officeDocument/2006/relationships/image" Target="../media/image20.svg"/></Relationships>
</file>

<file path=ppt/slides/_rels/slide14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64.png"/><Relationship Id="rId1" Type="http://schemas.openxmlformats.org/officeDocument/2006/relationships/slideLayout" Target="../slideLayouts/slideLayout5.xml"/><Relationship Id="rId4" Type="http://schemas.openxmlformats.org/officeDocument/2006/relationships/image" Target="../media/image20.svg"/></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65.png"/><Relationship Id="rId1" Type="http://schemas.openxmlformats.org/officeDocument/2006/relationships/slideLayout" Target="../slideLayouts/slideLayout5.xml"/><Relationship Id="rId4" Type="http://schemas.openxmlformats.org/officeDocument/2006/relationships/image" Target="../media/image20.svg"/></Relationships>
</file>

<file path=ppt/slides/_rels/slide14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66.png"/><Relationship Id="rId1" Type="http://schemas.openxmlformats.org/officeDocument/2006/relationships/slideLayout" Target="../slideLayouts/slideLayout5.xml"/><Relationship Id="rId4" Type="http://schemas.openxmlformats.org/officeDocument/2006/relationships/image" Target="../media/image20.svg"/></Relationships>
</file>

<file path=ppt/slides/_rels/slide14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67.png"/><Relationship Id="rId1" Type="http://schemas.openxmlformats.org/officeDocument/2006/relationships/slideLayout" Target="../slideLayouts/slideLayout5.xml"/><Relationship Id="rId4" Type="http://schemas.openxmlformats.org/officeDocument/2006/relationships/image" Target="../media/image20.svg"/></Relationships>
</file>

<file path=ppt/slides/_rels/slide14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68.png"/><Relationship Id="rId1" Type="http://schemas.openxmlformats.org/officeDocument/2006/relationships/slideLayout" Target="../slideLayouts/slideLayout5.xml"/><Relationship Id="rId4" Type="http://schemas.openxmlformats.org/officeDocument/2006/relationships/image" Target="../media/image20.svg"/></Relationships>
</file>

<file path=ppt/slides/_rels/slide14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69.png"/><Relationship Id="rId1" Type="http://schemas.openxmlformats.org/officeDocument/2006/relationships/slideLayout" Target="../slideLayouts/slideLayout5.xml"/><Relationship Id="rId4" Type="http://schemas.openxmlformats.org/officeDocument/2006/relationships/image" Target="../media/image20.sv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70.png"/><Relationship Id="rId1" Type="http://schemas.openxmlformats.org/officeDocument/2006/relationships/slideLayout" Target="../slideLayouts/slideLayout5.xml"/><Relationship Id="rId4" Type="http://schemas.openxmlformats.org/officeDocument/2006/relationships/image" Target="../media/image20.svg"/></Relationships>
</file>

<file path=ppt/slides/_rels/slide15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71.png"/><Relationship Id="rId1" Type="http://schemas.openxmlformats.org/officeDocument/2006/relationships/slideLayout" Target="../slideLayouts/slideLayout5.xml"/><Relationship Id="rId4" Type="http://schemas.openxmlformats.org/officeDocument/2006/relationships/image" Target="../media/image20.svg"/></Relationships>
</file>

<file path=ppt/slides/_rels/slide15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72.png"/><Relationship Id="rId1" Type="http://schemas.openxmlformats.org/officeDocument/2006/relationships/slideLayout" Target="../slideLayouts/slideLayout5.xml"/><Relationship Id="rId5" Type="http://schemas.openxmlformats.org/officeDocument/2006/relationships/image" Target="../media/image173.png"/><Relationship Id="rId4" Type="http://schemas.openxmlformats.org/officeDocument/2006/relationships/image" Target="../media/image20.svg"/></Relationships>
</file>

<file path=ppt/slides/_rels/slide15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74.png"/><Relationship Id="rId1" Type="http://schemas.openxmlformats.org/officeDocument/2006/relationships/slideLayout" Target="../slideLayouts/slideLayout5.xml"/><Relationship Id="rId4" Type="http://schemas.openxmlformats.org/officeDocument/2006/relationships/image" Target="../media/image20.svg"/></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75.png"/><Relationship Id="rId1" Type="http://schemas.openxmlformats.org/officeDocument/2006/relationships/slideLayout" Target="../slideLayouts/slideLayout5.xml"/><Relationship Id="rId4" Type="http://schemas.openxmlformats.org/officeDocument/2006/relationships/image" Target="../media/image20.svg"/></Relationships>
</file>

<file path=ppt/slides/_rels/slide15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76.png"/><Relationship Id="rId1" Type="http://schemas.openxmlformats.org/officeDocument/2006/relationships/slideLayout" Target="../slideLayouts/slideLayout5.xml"/><Relationship Id="rId4" Type="http://schemas.openxmlformats.org/officeDocument/2006/relationships/image" Target="../media/image20.svg"/></Relationships>
</file>

<file path=ppt/slides/_rels/slide15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77.png"/><Relationship Id="rId1" Type="http://schemas.openxmlformats.org/officeDocument/2006/relationships/slideLayout" Target="../slideLayouts/slideLayout5.xml"/><Relationship Id="rId4" Type="http://schemas.openxmlformats.org/officeDocument/2006/relationships/image" Target="../media/image20.svg"/></Relationships>
</file>

<file path=ppt/slides/_rels/slide15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78.png"/><Relationship Id="rId1" Type="http://schemas.openxmlformats.org/officeDocument/2006/relationships/slideLayout" Target="../slideLayouts/slideLayout5.xml"/><Relationship Id="rId4" Type="http://schemas.openxmlformats.org/officeDocument/2006/relationships/image" Target="../media/image20.svg"/></Relationships>
</file>

<file path=ppt/slides/_rels/slide15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79.png"/><Relationship Id="rId1" Type="http://schemas.openxmlformats.org/officeDocument/2006/relationships/slideLayout" Target="../slideLayouts/slideLayout5.xml"/><Relationship Id="rId4" Type="http://schemas.openxmlformats.org/officeDocument/2006/relationships/image" Target="../media/image20.svg"/></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16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0.png"/><Relationship Id="rId1" Type="http://schemas.openxmlformats.org/officeDocument/2006/relationships/slideLayout" Target="../slideLayouts/slideLayout5.xml"/><Relationship Id="rId6" Type="http://schemas.openxmlformats.org/officeDocument/2006/relationships/image" Target="../media/image182.png"/><Relationship Id="rId5" Type="http://schemas.openxmlformats.org/officeDocument/2006/relationships/image" Target="../media/image181.png"/><Relationship Id="rId4" Type="http://schemas.openxmlformats.org/officeDocument/2006/relationships/image" Target="../media/image20.svg"/></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3.png"/><Relationship Id="rId1" Type="http://schemas.openxmlformats.org/officeDocument/2006/relationships/slideLayout" Target="../slideLayouts/slideLayout5.xml"/><Relationship Id="rId4" Type="http://schemas.openxmlformats.org/officeDocument/2006/relationships/image" Target="../media/image20.svg"/></Relationships>
</file>

<file path=ppt/slides/_rels/slide16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4.png"/><Relationship Id="rId1" Type="http://schemas.openxmlformats.org/officeDocument/2006/relationships/slideLayout" Target="../slideLayouts/slideLayout5.xml"/><Relationship Id="rId4" Type="http://schemas.openxmlformats.org/officeDocument/2006/relationships/image" Target="../media/image20.svg"/></Relationships>
</file>

<file path=ppt/slides/_rels/slide16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5.png"/><Relationship Id="rId1" Type="http://schemas.openxmlformats.org/officeDocument/2006/relationships/slideLayout" Target="../slideLayouts/slideLayout5.xml"/><Relationship Id="rId4" Type="http://schemas.openxmlformats.org/officeDocument/2006/relationships/image" Target="../media/image20.svg"/></Relationships>
</file>

<file path=ppt/slides/_rels/slide16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6.png"/><Relationship Id="rId1" Type="http://schemas.openxmlformats.org/officeDocument/2006/relationships/slideLayout" Target="../slideLayouts/slideLayout5.xml"/><Relationship Id="rId4" Type="http://schemas.openxmlformats.org/officeDocument/2006/relationships/image" Target="../media/image20.svg"/></Relationships>
</file>

<file path=ppt/slides/_rels/slide16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72.png"/><Relationship Id="rId1" Type="http://schemas.openxmlformats.org/officeDocument/2006/relationships/slideLayout" Target="../slideLayouts/slideLayout5.xml"/><Relationship Id="rId5" Type="http://schemas.openxmlformats.org/officeDocument/2006/relationships/image" Target="../media/image187.png"/><Relationship Id="rId4" Type="http://schemas.openxmlformats.org/officeDocument/2006/relationships/image" Target="../media/image20.svg"/></Relationships>
</file>

<file path=ppt/slides/_rels/slide16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8.png"/><Relationship Id="rId1" Type="http://schemas.openxmlformats.org/officeDocument/2006/relationships/slideLayout" Target="../slideLayouts/slideLayout5.xml"/><Relationship Id="rId4" Type="http://schemas.openxmlformats.org/officeDocument/2006/relationships/image" Target="../media/image20.svg"/></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9.png"/><Relationship Id="rId1" Type="http://schemas.openxmlformats.org/officeDocument/2006/relationships/slideLayout" Target="../slideLayouts/slideLayout5.xml"/><Relationship Id="rId4" Type="http://schemas.openxmlformats.org/officeDocument/2006/relationships/image" Target="../media/image20.svg"/></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17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90.png"/><Relationship Id="rId1" Type="http://schemas.openxmlformats.org/officeDocument/2006/relationships/slideLayout" Target="../slideLayouts/slideLayout5.xml"/><Relationship Id="rId4" Type="http://schemas.openxmlformats.org/officeDocument/2006/relationships/image" Target="../media/image20.svg"/></Relationships>
</file>

<file path=ppt/slides/_rels/slide17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91.png"/><Relationship Id="rId1" Type="http://schemas.openxmlformats.org/officeDocument/2006/relationships/slideLayout" Target="../slideLayouts/slideLayout5.xml"/><Relationship Id="rId4" Type="http://schemas.openxmlformats.org/officeDocument/2006/relationships/image" Target="../media/image20.svg"/></Relationships>
</file>

<file path=ppt/slides/_rels/slide17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92.png"/><Relationship Id="rId1" Type="http://schemas.openxmlformats.org/officeDocument/2006/relationships/slideLayout" Target="../slideLayouts/slideLayout5.xml"/><Relationship Id="rId4" Type="http://schemas.openxmlformats.org/officeDocument/2006/relationships/image" Target="../media/image20.svg"/></Relationships>
</file>

<file path=ppt/slides/_rels/slide17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93.png"/><Relationship Id="rId1" Type="http://schemas.openxmlformats.org/officeDocument/2006/relationships/slideLayout" Target="../slideLayouts/slideLayout5.xml"/><Relationship Id="rId4" Type="http://schemas.openxmlformats.org/officeDocument/2006/relationships/image" Target="../media/image20.svg"/></Relationships>
</file>

<file path=ppt/slides/_rels/slide17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94.png"/><Relationship Id="rId1" Type="http://schemas.openxmlformats.org/officeDocument/2006/relationships/slideLayout" Target="../slideLayouts/slideLayout5.xml"/><Relationship Id="rId4" Type="http://schemas.openxmlformats.org/officeDocument/2006/relationships/image" Target="../media/image20.svg"/></Relationships>
</file>

<file path=ppt/slides/_rels/slide17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95.png"/><Relationship Id="rId1" Type="http://schemas.openxmlformats.org/officeDocument/2006/relationships/slideLayout" Target="../slideLayouts/slideLayout5.xml"/><Relationship Id="rId4" Type="http://schemas.openxmlformats.org/officeDocument/2006/relationships/image" Target="../media/image20.svg"/></Relationships>
</file>

<file path=ppt/slides/_rels/slide17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96.png"/><Relationship Id="rId1" Type="http://schemas.openxmlformats.org/officeDocument/2006/relationships/slideLayout" Target="../slideLayouts/slideLayout5.xml"/><Relationship Id="rId4" Type="http://schemas.openxmlformats.org/officeDocument/2006/relationships/image" Target="../media/image20.svg"/></Relationships>
</file>

<file path=ppt/slides/_rels/slide17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97.png"/><Relationship Id="rId1" Type="http://schemas.openxmlformats.org/officeDocument/2006/relationships/slideLayout" Target="../slideLayouts/slideLayout5.xml"/><Relationship Id="rId4" Type="http://schemas.openxmlformats.org/officeDocument/2006/relationships/image" Target="../media/image20.svg"/></Relationships>
</file>

<file path=ppt/slides/_rels/slide17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98.png"/><Relationship Id="rId1" Type="http://schemas.openxmlformats.org/officeDocument/2006/relationships/slideLayout" Target="../slideLayouts/slideLayout5.xml"/><Relationship Id="rId4" Type="http://schemas.openxmlformats.org/officeDocument/2006/relationships/image" Target="../media/image20.svg"/></Relationships>
</file>

<file path=ppt/slides/_rels/slide17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99.png"/><Relationship Id="rId1" Type="http://schemas.openxmlformats.org/officeDocument/2006/relationships/slideLayout" Target="../slideLayouts/slideLayout5.xml"/><Relationship Id="rId4" Type="http://schemas.openxmlformats.org/officeDocument/2006/relationships/image" Target="../media/image20.sv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00.png"/><Relationship Id="rId1" Type="http://schemas.openxmlformats.org/officeDocument/2006/relationships/slideLayout" Target="../slideLayouts/slideLayout5.xml"/><Relationship Id="rId4" Type="http://schemas.openxmlformats.org/officeDocument/2006/relationships/image" Target="../media/image20.svg"/></Relationships>
</file>

<file path=ppt/slides/_rels/slide18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01.png"/><Relationship Id="rId1" Type="http://schemas.openxmlformats.org/officeDocument/2006/relationships/slideLayout" Target="../slideLayouts/slideLayout5.xml"/><Relationship Id="rId4" Type="http://schemas.openxmlformats.org/officeDocument/2006/relationships/image" Target="../media/image20.svg"/></Relationships>
</file>

<file path=ppt/slides/_rels/slide18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02.png"/><Relationship Id="rId1" Type="http://schemas.openxmlformats.org/officeDocument/2006/relationships/slideLayout" Target="../slideLayouts/slideLayout5.xml"/><Relationship Id="rId4" Type="http://schemas.openxmlformats.org/officeDocument/2006/relationships/image" Target="../media/image20.svg"/></Relationships>
</file>

<file path=ppt/slides/_rels/slide18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03.png"/><Relationship Id="rId1" Type="http://schemas.openxmlformats.org/officeDocument/2006/relationships/slideLayout" Target="../slideLayouts/slideLayout5.xml"/><Relationship Id="rId4" Type="http://schemas.openxmlformats.org/officeDocument/2006/relationships/image" Target="../media/image20.svg"/></Relationships>
</file>

<file path=ppt/slides/_rels/slide18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04.png"/><Relationship Id="rId1" Type="http://schemas.openxmlformats.org/officeDocument/2006/relationships/slideLayout" Target="../slideLayouts/slideLayout5.xml"/><Relationship Id="rId4" Type="http://schemas.openxmlformats.org/officeDocument/2006/relationships/image" Target="../media/image20.svg"/></Relationships>
</file>

<file path=ppt/slides/_rels/slide18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05.png"/><Relationship Id="rId1" Type="http://schemas.openxmlformats.org/officeDocument/2006/relationships/slideLayout" Target="../slideLayouts/slideLayout5.xml"/><Relationship Id="rId4" Type="http://schemas.openxmlformats.org/officeDocument/2006/relationships/image" Target="../media/image20.svg"/></Relationships>
</file>

<file path=ppt/slides/_rels/slide18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06.png"/><Relationship Id="rId1" Type="http://schemas.openxmlformats.org/officeDocument/2006/relationships/slideLayout" Target="../slideLayouts/slideLayout5.xml"/><Relationship Id="rId4" Type="http://schemas.openxmlformats.org/officeDocument/2006/relationships/image" Target="../media/image20.svg"/></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07.png"/><Relationship Id="rId1" Type="http://schemas.openxmlformats.org/officeDocument/2006/relationships/slideLayout" Target="../slideLayouts/slideLayout5.xml"/><Relationship Id="rId4" Type="http://schemas.openxmlformats.org/officeDocument/2006/relationships/image" Target="../media/image20.svg"/></Relationships>
</file>

<file path=ppt/slides/_rels/slide18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08.png"/><Relationship Id="rId1" Type="http://schemas.openxmlformats.org/officeDocument/2006/relationships/slideLayout" Target="../slideLayouts/slideLayout5.xml"/><Relationship Id="rId4" Type="http://schemas.openxmlformats.org/officeDocument/2006/relationships/image" Target="../media/image20.svg"/></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5.xml"/><Relationship Id="rId5" Type="http://schemas.openxmlformats.org/officeDocument/2006/relationships/image" Target="../media/image21.png"/><Relationship Id="rId4" Type="http://schemas.openxmlformats.org/officeDocument/2006/relationships/image" Target="../media/image20.svg"/></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1.xml.rels><?xml version="1.0" encoding="UTF-8" standalone="yes"?>
<Relationships xmlns="http://schemas.openxmlformats.org/package/2006/relationships"><Relationship Id="rId3" Type="http://schemas.openxmlformats.org/officeDocument/2006/relationships/image" Target="../media/image209.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92.xml.rels><?xml version="1.0" encoding="UTF-8" standalone="yes"?>
<Relationships xmlns="http://schemas.openxmlformats.org/package/2006/relationships"><Relationship Id="rId2" Type="http://schemas.openxmlformats.org/officeDocument/2006/relationships/image" Target="../media/image210.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2.png"/><Relationship Id="rId1" Type="http://schemas.openxmlformats.org/officeDocument/2006/relationships/slideLayout" Target="../slideLayouts/slideLayout5.xml"/><Relationship Id="rId5" Type="http://schemas.openxmlformats.org/officeDocument/2006/relationships/image" Target="../media/image23.png"/><Relationship Id="rId4" Type="http://schemas.openxmlformats.org/officeDocument/2006/relationships/image" Target="../media/image20.sv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4.png"/><Relationship Id="rId1" Type="http://schemas.openxmlformats.org/officeDocument/2006/relationships/slideLayout" Target="../slideLayouts/slideLayout5.xml"/><Relationship Id="rId5" Type="http://schemas.openxmlformats.org/officeDocument/2006/relationships/image" Target="../media/image25.png"/><Relationship Id="rId4" Type="http://schemas.openxmlformats.org/officeDocument/2006/relationships/image" Target="../media/image20.svg"/></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6.png"/><Relationship Id="rId1" Type="http://schemas.openxmlformats.org/officeDocument/2006/relationships/slideLayout" Target="../slideLayouts/slideLayout5.xml"/><Relationship Id="rId5" Type="http://schemas.openxmlformats.org/officeDocument/2006/relationships/image" Target="../media/image27.png"/><Relationship Id="rId4" Type="http://schemas.openxmlformats.org/officeDocument/2006/relationships/image" Target="../media/image20.svg"/></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8.png"/><Relationship Id="rId1" Type="http://schemas.openxmlformats.org/officeDocument/2006/relationships/slideLayout" Target="../slideLayouts/slideLayout5.xml"/><Relationship Id="rId5" Type="http://schemas.openxmlformats.org/officeDocument/2006/relationships/image" Target="../media/image29.png"/><Relationship Id="rId4" Type="http://schemas.openxmlformats.org/officeDocument/2006/relationships/image" Target="../media/image20.sv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0.png"/><Relationship Id="rId1" Type="http://schemas.openxmlformats.org/officeDocument/2006/relationships/slideLayout" Target="../slideLayouts/slideLayout5.xml"/><Relationship Id="rId4" Type="http://schemas.openxmlformats.org/officeDocument/2006/relationships/image" Target="../media/image20.svg"/></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1.png"/><Relationship Id="rId1" Type="http://schemas.openxmlformats.org/officeDocument/2006/relationships/slideLayout" Target="../slideLayouts/slideLayout5.xml"/><Relationship Id="rId4" Type="http://schemas.openxmlformats.org/officeDocument/2006/relationships/image" Target="../media/image20.svg"/></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2.png"/><Relationship Id="rId1" Type="http://schemas.openxmlformats.org/officeDocument/2006/relationships/slideLayout" Target="../slideLayouts/slideLayout5.xml"/><Relationship Id="rId4" Type="http://schemas.openxmlformats.org/officeDocument/2006/relationships/image" Target="../media/image20.svg"/></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3.png"/><Relationship Id="rId1" Type="http://schemas.openxmlformats.org/officeDocument/2006/relationships/slideLayout" Target="../slideLayouts/slideLayout5.xml"/><Relationship Id="rId4" Type="http://schemas.openxmlformats.org/officeDocument/2006/relationships/image" Target="../media/image20.svg"/></Relationships>
</file>

<file path=ppt/slides/_rels/slide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g"/><Relationship Id="rId1" Type="http://schemas.openxmlformats.org/officeDocument/2006/relationships/slideLayout" Target="../slideLayouts/slideLayout5.xml"/><Relationship Id="rId4" Type="http://schemas.openxmlformats.org/officeDocument/2006/relationships/image" Target="../media/image10.jpeg"/></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4.png"/><Relationship Id="rId1" Type="http://schemas.openxmlformats.org/officeDocument/2006/relationships/slideLayout" Target="../slideLayouts/slideLayout5.xml"/><Relationship Id="rId5" Type="http://schemas.openxmlformats.org/officeDocument/2006/relationships/image" Target="../media/image35.png"/><Relationship Id="rId4" Type="http://schemas.openxmlformats.org/officeDocument/2006/relationships/image" Target="../media/image20.sv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6.png"/><Relationship Id="rId1" Type="http://schemas.openxmlformats.org/officeDocument/2006/relationships/slideLayout" Target="../slideLayouts/slideLayout5.xml"/><Relationship Id="rId4" Type="http://schemas.openxmlformats.org/officeDocument/2006/relationships/image" Target="../media/image20.svg"/></Relationships>
</file>

<file path=ppt/slides/_rels/slide3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7.png"/><Relationship Id="rId1" Type="http://schemas.openxmlformats.org/officeDocument/2006/relationships/slideLayout" Target="../slideLayouts/slideLayout5.xml"/><Relationship Id="rId4" Type="http://schemas.openxmlformats.org/officeDocument/2006/relationships/image" Target="../media/image20.svg"/></Relationships>
</file>

<file path=ppt/slides/_rels/slide3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8.png"/><Relationship Id="rId1" Type="http://schemas.openxmlformats.org/officeDocument/2006/relationships/slideLayout" Target="../slideLayouts/slideLayout5.xml"/><Relationship Id="rId5" Type="http://schemas.openxmlformats.org/officeDocument/2006/relationships/image" Target="../media/image39.png"/><Relationship Id="rId4" Type="http://schemas.openxmlformats.org/officeDocument/2006/relationships/image" Target="../media/image20.svg"/></Relationships>
</file>

<file path=ppt/slides/_rels/slide3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40.png"/><Relationship Id="rId1" Type="http://schemas.openxmlformats.org/officeDocument/2006/relationships/slideLayout" Target="../slideLayouts/slideLayout5.xml"/><Relationship Id="rId4" Type="http://schemas.openxmlformats.org/officeDocument/2006/relationships/image" Target="../media/image20.svg"/></Relationships>
</file>

<file path=ppt/slides/_rels/slide3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41.png"/><Relationship Id="rId1" Type="http://schemas.openxmlformats.org/officeDocument/2006/relationships/slideLayout" Target="../slideLayouts/slideLayout5.xml"/><Relationship Id="rId4" Type="http://schemas.openxmlformats.org/officeDocument/2006/relationships/image" Target="../media/image20.sv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42.png"/><Relationship Id="rId1" Type="http://schemas.openxmlformats.org/officeDocument/2006/relationships/slideLayout" Target="../slideLayouts/slideLayout5.xml"/><Relationship Id="rId4" Type="http://schemas.openxmlformats.org/officeDocument/2006/relationships/image" Target="../media/image20.svg"/></Relationships>
</file>

<file path=ppt/slides/_rels/slide3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43.png"/><Relationship Id="rId1" Type="http://schemas.openxmlformats.org/officeDocument/2006/relationships/slideLayout" Target="../slideLayouts/slideLayout5.xml"/><Relationship Id="rId4" Type="http://schemas.openxmlformats.org/officeDocument/2006/relationships/image" Target="../media/image20.svg"/></Relationships>
</file>

<file path=ppt/slides/_rels/slide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44.png"/><Relationship Id="rId1" Type="http://schemas.openxmlformats.org/officeDocument/2006/relationships/slideLayout" Target="../slideLayouts/slideLayout5.xml"/><Relationship Id="rId4" Type="http://schemas.openxmlformats.org/officeDocument/2006/relationships/image" Target="../media/image20.svg"/></Relationships>
</file>

<file path=ppt/slides/_rels/slide4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45.png"/><Relationship Id="rId1" Type="http://schemas.openxmlformats.org/officeDocument/2006/relationships/slideLayout" Target="../slideLayouts/slideLayout5.xml"/><Relationship Id="rId5" Type="http://schemas.openxmlformats.org/officeDocument/2006/relationships/image" Target="../media/image46.png"/><Relationship Id="rId4" Type="http://schemas.openxmlformats.org/officeDocument/2006/relationships/image" Target="../media/image20.svg"/></Relationships>
</file>

<file path=ppt/slides/_rels/slide4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47.png"/><Relationship Id="rId1" Type="http://schemas.openxmlformats.org/officeDocument/2006/relationships/slideLayout" Target="../slideLayouts/slideLayout5.xml"/><Relationship Id="rId4" Type="http://schemas.openxmlformats.org/officeDocument/2006/relationships/image" Target="../media/image20.svg"/></Relationships>
</file>

<file path=ppt/slides/_rels/slide4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48.png"/><Relationship Id="rId1" Type="http://schemas.openxmlformats.org/officeDocument/2006/relationships/slideLayout" Target="../slideLayouts/slideLayout5.xml"/><Relationship Id="rId5" Type="http://schemas.openxmlformats.org/officeDocument/2006/relationships/image" Target="../media/image49.png"/><Relationship Id="rId4" Type="http://schemas.openxmlformats.org/officeDocument/2006/relationships/image" Target="../media/image20.sv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50.png"/><Relationship Id="rId1" Type="http://schemas.openxmlformats.org/officeDocument/2006/relationships/slideLayout" Target="../slideLayouts/slideLayout5.xml"/><Relationship Id="rId4" Type="http://schemas.openxmlformats.org/officeDocument/2006/relationships/image" Target="../media/image20.svg"/></Relationships>
</file>

<file path=ppt/slides/_rels/slide4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51.png"/><Relationship Id="rId1" Type="http://schemas.openxmlformats.org/officeDocument/2006/relationships/slideLayout" Target="../slideLayouts/slideLayout5.xml"/><Relationship Id="rId5" Type="http://schemas.openxmlformats.org/officeDocument/2006/relationships/image" Target="../media/image52.png"/><Relationship Id="rId4" Type="http://schemas.openxmlformats.org/officeDocument/2006/relationships/image" Target="../media/image20.sv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53.png"/><Relationship Id="rId1" Type="http://schemas.openxmlformats.org/officeDocument/2006/relationships/slideLayout" Target="../slideLayouts/slideLayout5.xml"/><Relationship Id="rId4" Type="http://schemas.openxmlformats.org/officeDocument/2006/relationships/image" Target="../media/image20.svg"/></Relationships>
</file>

<file path=ppt/slides/_rels/slide4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54.png"/><Relationship Id="rId1" Type="http://schemas.openxmlformats.org/officeDocument/2006/relationships/slideLayout" Target="../slideLayouts/slideLayout5.xml"/><Relationship Id="rId4" Type="http://schemas.openxmlformats.org/officeDocument/2006/relationships/image" Target="../media/image20.svg"/></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55.png"/><Relationship Id="rId1" Type="http://schemas.openxmlformats.org/officeDocument/2006/relationships/slideLayout" Target="../slideLayouts/slideLayout5.xml"/><Relationship Id="rId4" Type="http://schemas.openxmlformats.org/officeDocument/2006/relationships/image" Target="../media/image20.svg"/></Relationships>
</file>

<file path=ppt/slides/_rels/slide5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56.png"/><Relationship Id="rId1" Type="http://schemas.openxmlformats.org/officeDocument/2006/relationships/slideLayout" Target="../slideLayouts/slideLayout5.xml"/><Relationship Id="rId4" Type="http://schemas.openxmlformats.org/officeDocument/2006/relationships/image" Target="../media/image20.svg"/></Relationships>
</file>

<file path=ppt/slides/_rels/slide5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57.png"/><Relationship Id="rId1" Type="http://schemas.openxmlformats.org/officeDocument/2006/relationships/slideLayout" Target="../slideLayouts/slideLayout5.xml"/><Relationship Id="rId4" Type="http://schemas.openxmlformats.org/officeDocument/2006/relationships/image" Target="../media/image20.svg"/></Relationships>
</file>

<file path=ppt/slides/_rels/slide5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58.png"/><Relationship Id="rId1" Type="http://schemas.openxmlformats.org/officeDocument/2006/relationships/slideLayout" Target="../slideLayouts/slideLayout5.xml"/><Relationship Id="rId4" Type="http://schemas.openxmlformats.org/officeDocument/2006/relationships/image" Target="../media/image20.svg"/></Relationships>
</file>

<file path=ppt/slides/_rels/slide5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59.png"/><Relationship Id="rId1" Type="http://schemas.openxmlformats.org/officeDocument/2006/relationships/slideLayout" Target="../slideLayouts/slideLayout5.xml"/><Relationship Id="rId4" Type="http://schemas.openxmlformats.org/officeDocument/2006/relationships/image" Target="../media/image20.svg"/></Relationships>
</file>

<file path=ppt/slides/_rels/slide5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60.png"/><Relationship Id="rId1" Type="http://schemas.openxmlformats.org/officeDocument/2006/relationships/slideLayout" Target="../slideLayouts/slideLayout5.xml"/><Relationship Id="rId4" Type="http://schemas.openxmlformats.org/officeDocument/2006/relationships/image" Target="../media/image20.svg"/></Relationships>
</file>

<file path=ppt/slides/_rels/slide5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61.png"/><Relationship Id="rId1" Type="http://schemas.openxmlformats.org/officeDocument/2006/relationships/slideLayout" Target="../slideLayouts/slideLayout5.xml"/><Relationship Id="rId4" Type="http://schemas.openxmlformats.org/officeDocument/2006/relationships/image" Target="../media/image20.svg"/></Relationships>
</file>

<file path=ppt/slides/_rels/slide5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62.png"/><Relationship Id="rId1" Type="http://schemas.openxmlformats.org/officeDocument/2006/relationships/slideLayout" Target="../slideLayouts/slideLayout5.xml"/><Relationship Id="rId4" Type="http://schemas.openxmlformats.org/officeDocument/2006/relationships/image" Target="../media/image20.svg"/></Relationships>
</file>

<file path=ppt/slides/_rels/slide5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63.png"/><Relationship Id="rId1" Type="http://schemas.openxmlformats.org/officeDocument/2006/relationships/slideLayout" Target="../slideLayouts/slideLayout5.xml"/><Relationship Id="rId4" Type="http://schemas.openxmlformats.org/officeDocument/2006/relationships/image" Target="../media/image20.svg"/></Relationships>
</file>

<file path=ppt/slides/_rels/slide5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64.png"/><Relationship Id="rId1" Type="http://schemas.openxmlformats.org/officeDocument/2006/relationships/slideLayout" Target="../slideLayouts/slideLayout5.xml"/><Relationship Id="rId4" Type="http://schemas.openxmlformats.org/officeDocument/2006/relationships/image" Target="../media/image20.svg"/></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65.png"/><Relationship Id="rId1" Type="http://schemas.openxmlformats.org/officeDocument/2006/relationships/slideLayout" Target="../slideLayouts/slideLayout5.xml"/><Relationship Id="rId4" Type="http://schemas.openxmlformats.org/officeDocument/2006/relationships/image" Target="../media/image20.svg"/></Relationships>
</file>

<file path=ppt/slides/_rels/slide6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66.png"/><Relationship Id="rId1" Type="http://schemas.openxmlformats.org/officeDocument/2006/relationships/slideLayout" Target="../slideLayouts/slideLayout5.xml"/><Relationship Id="rId4" Type="http://schemas.openxmlformats.org/officeDocument/2006/relationships/image" Target="../media/image20.sv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67.png"/><Relationship Id="rId1" Type="http://schemas.openxmlformats.org/officeDocument/2006/relationships/slideLayout" Target="../slideLayouts/slideLayout5.xml"/><Relationship Id="rId4" Type="http://schemas.openxmlformats.org/officeDocument/2006/relationships/image" Target="../media/image20.svg"/></Relationships>
</file>

<file path=ppt/slides/_rels/slide6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68.png"/><Relationship Id="rId1" Type="http://schemas.openxmlformats.org/officeDocument/2006/relationships/slideLayout" Target="../slideLayouts/slideLayout5.xml"/><Relationship Id="rId5" Type="http://schemas.openxmlformats.org/officeDocument/2006/relationships/image" Target="../media/image69.png"/><Relationship Id="rId4" Type="http://schemas.openxmlformats.org/officeDocument/2006/relationships/image" Target="../media/image20.svg"/></Relationships>
</file>

<file path=ppt/slides/_rels/slide6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70.png"/><Relationship Id="rId1" Type="http://schemas.openxmlformats.org/officeDocument/2006/relationships/slideLayout" Target="../slideLayouts/slideLayout5.xml"/><Relationship Id="rId5" Type="http://schemas.openxmlformats.org/officeDocument/2006/relationships/image" Target="../media/image71.png"/><Relationship Id="rId4" Type="http://schemas.openxmlformats.org/officeDocument/2006/relationships/image" Target="../media/image20.svg"/></Relationships>
</file>

<file path=ppt/slides/_rels/slide6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72.png"/><Relationship Id="rId1" Type="http://schemas.openxmlformats.org/officeDocument/2006/relationships/slideLayout" Target="../slideLayouts/slideLayout5.xml"/><Relationship Id="rId5" Type="http://schemas.openxmlformats.org/officeDocument/2006/relationships/image" Target="../media/image73.png"/><Relationship Id="rId4" Type="http://schemas.openxmlformats.org/officeDocument/2006/relationships/image" Target="../media/image20.sv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74.png"/><Relationship Id="rId1" Type="http://schemas.openxmlformats.org/officeDocument/2006/relationships/slideLayout" Target="../slideLayouts/slideLayout5.xml"/><Relationship Id="rId4" Type="http://schemas.openxmlformats.org/officeDocument/2006/relationships/image" Target="../media/image20.svg"/></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75.png"/><Relationship Id="rId1" Type="http://schemas.openxmlformats.org/officeDocument/2006/relationships/slideLayout" Target="../slideLayouts/slideLayout5.xml"/><Relationship Id="rId4" Type="http://schemas.openxmlformats.org/officeDocument/2006/relationships/image" Target="../media/image20.sv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76.png"/><Relationship Id="rId1" Type="http://schemas.openxmlformats.org/officeDocument/2006/relationships/slideLayout" Target="../slideLayouts/slideLayout5.xml"/><Relationship Id="rId5" Type="http://schemas.openxmlformats.org/officeDocument/2006/relationships/image" Target="../media/image77.png"/><Relationship Id="rId4" Type="http://schemas.openxmlformats.org/officeDocument/2006/relationships/image" Target="../media/image20.svg"/></Relationships>
</file>

<file path=ppt/slides/_rels/slide7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78.png"/><Relationship Id="rId1" Type="http://schemas.openxmlformats.org/officeDocument/2006/relationships/slideLayout" Target="../slideLayouts/slideLayout5.xml"/><Relationship Id="rId4" Type="http://schemas.openxmlformats.org/officeDocument/2006/relationships/image" Target="../media/image20.svg"/></Relationships>
</file>

<file path=ppt/slides/_rels/slide7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79.png"/><Relationship Id="rId1" Type="http://schemas.openxmlformats.org/officeDocument/2006/relationships/slideLayout" Target="../slideLayouts/slideLayout5.xml"/><Relationship Id="rId4" Type="http://schemas.openxmlformats.org/officeDocument/2006/relationships/image" Target="../media/image20.svg"/></Relationships>
</file>

<file path=ppt/slides/_rels/slide7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80.png"/><Relationship Id="rId1" Type="http://schemas.openxmlformats.org/officeDocument/2006/relationships/slideLayout" Target="../slideLayouts/slideLayout5.xml"/><Relationship Id="rId4" Type="http://schemas.openxmlformats.org/officeDocument/2006/relationships/image" Target="../media/image20.svg"/></Relationships>
</file>

<file path=ppt/slides/_rels/slide7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81.png"/><Relationship Id="rId1" Type="http://schemas.openxmlformats.org/officeDocument/2006/relationships/slideLayout" Target="../slideLayouts/slideLayout5.xml"/><Relationship Id="rId4" Type="http://schemas.openxmlformats.org/officeDocument/2006/relationships/image" Target="../media/image20.svg"/></Relationships>
</file>

<file path=ppt/slides/_rels/slide7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82.png"/><Relationship Id="rId1" Type="http://schemas.openxmlformats.org/officeDocument/2006/relationships/slideLayout" Target="../slideLayouts/slideLayout5.xml"/><Relationship Id="rId5" Type="http://schemas.openxmlformats.org/officeDocument/2006/relationships/image" Target="../media/image83.png"/><Relationship Id="rId4" Type="http://schemas.openxmlformats.org/officeDocument/2006/relationships/image" Target="../media/image20.svg"/></Relationships>
</file>

<file path=ppt/slides/_rels/slide78.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5.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85.png"/><Relationship Id="rId1" Type="http://schemas.openxmlformats.org/officeDocument/2006/relationships/slideLayout" Target="../slideLayouts/slideLayout5.xml"/><Relationship Id="rId5" Type="http://schemas.openxmlformats.org/officeDocument/2006/relationships/image" Target="../media/image86.png"/><Relationship Id="rId4" Type="http://schemas.openxmlformats.org/officeDocument/2006/relationships/image" Target="../media/image20.sv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2.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90.png"/><Relationship Id="rId2" Type="http://schemas.openxmlformats.org/officeDocument/2006/relationships/image" Target="../media/image87.png"/><Relationship Id="rId1" Type="http://schemas.openxmlformats.org/officeDocument/2006/relationships/slideLayout" Target="../slideLayouts/slideLayout5.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20.svg"/></Relationships>
</file>

<file path=ppt/slides/_rels/slide8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91.png"/><Relationship Id="rId1" Type="http://schemas.openxmlformats.org/officeDocument/2006/relationships/slideLayout" Target="../slideLayouts/slideLayout5.xml"/><Relationship Id="rId4" Type="http://schemas.openxmlformats.org/officeDocument/2006/relationships/image" Target="../media/image20.svg"/></Relationships>
</file>

<file path=ppt/slides/_rels/slide8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92.png"/><Relationship Id="rId1" Type="http://schemas.openxmlformats.org/officeDocument/2006/relationships/slideLayout" Target="../slideLayouts/slideLayout5.xml"/><Relationship Id="rId4" Type="http://schemas.openxmlformats.org/officeDocument/2006/relationships/image" Target="../media/image20.svg"/></Relationships>
</file>

<file path=ppt/slides/_rels/slide8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93.png"/><Relationship Id="rId1" Type="http://schemas.openxmlformats.org/officeDocument/2006/relationships/slideLayout" Target="../slideLayouts/slideLayout5.xml"/><Relationship Id="rId4" Type="http://schemas.openxmlformats.org/officeDocument/2006/relationships/image" Target="../media/image20.svg"/></Relationships>
</file>

<file path=ppt/slides/_rels/slide8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94.png"/><Relationship Id="rId1" Type="http://schemas.openxmlformats.org/officeDocument/2006/relationships/slideLayout" Target="../slideLayouts/slideLayout5.xml"/><Relationship Id="rId4" Type="http://schemas.openxmlformats.org/officeDocument/2006/relationships/image" Target="../media/image20.svg"/></Relationships>
</file>

<file path=ppt/slides/_rels/slide8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95.png"/><Relationship Id="rId1" Type="http://schemas.openxmlformats.org/officeDocument/2006/relationships/slideLayout" Target="../slideLayouts/slideLayout5.xml"/><Relationship Id="rId5" Type="http://schemas.openxmlformats.org/officeDocument/2006/relationships/image" Target="../media/image96.png"/><Relationship Id="rId4" Type="http://schemas.openxmlformats.org/officeDocument/2006/relationships/image" Target="../media/image20.svg"/></Relationships>
</file>

<file path=ppt/slides/_rels/slide8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97.png"/><Relationship Id="rId1" Type="http://schemas.openxmlformats.org/officeDocument/2006/relationships/slideLayout" Target="../slideLayouts/slideLayout5.xml"/><Relationship Id="rId5" Type="http://schemas.openxmlformats.org/officeDocument/2006/relationships/image" Target="../media/image98.png"/><Relationship Id="rId4" Type="http://schemas.openxmlformats.org/officeDocument/2006/relationships/image" Target="../media/image20.sv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99.png"/><Relationship Id="rId1" Type="http://schemas.openxmlformats.org/officeDocument/2006/relationships/slideLayout" Target="../slideLayouts/slideLayout5.xml"/><Relationship Id="rId4" Type="http://schemas.openxmlformats.org/officeDocument/2006/relationships/image" Target="../media/image20.svg"/></Relationships>
</file>

<file path=ppt/slides/_rels/slide9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00.png"/><Relationship Id="rId1" Type="http://schemas.openxmlformats.org/officeDocument/2006/relationships/slideLayout" Target="../slideLayouts/slideLayout5.xml"/><Relationship Id="rId4" Type="http://schemas.openxmlformats.org/officeDocument/2006/relationships/image" Target="../media/image20.svg"/></Relationships>
</file>

<file path=ppt/slides/_rels/slide9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01.png"/><Relationship Id="rId1" Type="http://schemas.openxmlformats.org/officeDocument/2006/relationships/slideLayout" Target="../slideLayouts/slideLayout5.xml"/><Relationship Id="rId4" Type="http://schemas.openxmlformats.org/officeDocument/2006/relationships/image" Target="../media/image20.svg"/></Relationships>
</file>

<file path=ppt/slides/_rels/slide9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02.png"/><Relationship Id="rId1" Type="http://schemas.openxmlformats.org/officeDocument/2006/relationships/slideLayout" Target="../slideLayouts/slideLayout5.xml"/><Relationship Id="rId4" Type="http://schemas.openxmlformats.org/officeDocument/2006/relationships/image" Target="../media/image20.svg"/></Relationships>
</file>

<file path=ppt/slides/_rels/slide94.xml.rels><?xml version="1.0" encoding="UTF-8" standalone="yes"?>
<Relationships xmlns="http://schemas.openxmlformats.org/package/2006/relationships"><Relationship Id="rId3" Type="http://schemas.openxmlformats.org/officeDocument/2006/relationships/image" Target="../media/image104.png"/><Relationship Id="rId7" Type="http://schemas.openxmlformats.org/officeDocument/2006/relationships/image" Target="../media/image106.png"/><Relationship Id="rId2" Type="http://schemas.openxmlformats.org/officeDocument/2006/relationships/image" Target="../media/image103.png"/><Relationship Id="rId1" Type="http://schemas.openxmlformats.org/officeDocument/2006/relationships/slideLayout" Target="../slideLayouts/slideLayout5.xml"/><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05.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07.png"/><Relationship Id="rId1" Type="http://schemas.openxmlformats.org/officeDocument/2006/relationships/slideLayout" Target="../slideLayouts/slideLayout5.xml"/><Relationship Id="rId4" Type="http://schemas.openxmlformats.org/officeDocument/2006/relationships/image" Target="../media/image20.svg"/></Relationships>
</file>

<file path=ppt/slides/_rels/slide9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08.png"/><Relationship Id="rId1" Type="http://schemas.openxmlformats.org/officeDocument/2006/relationships/slideLayout" Target="../slideLayouts/slideLayout5.xml"/><Relationship Id="rId6" Type="http://schemas.openxmlformats.org/officeDocument/2006/relationships/image" Target="../media/image110.png"/><Relationship Id="rId5" Type="http://schemas.openxmlformats.org/officeDocument/2006/relationships/image" Target="../media/image109.png"/><Relationship Id="rId4" Type="http://schemas.openxmlformats.org/officeDocument/2006/relationships/image" Target="../media/image20.sv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11.png"/><Relationship Id="rId1" Type="http://schemas.openxmlformats.org/officeDocument/2006/relationships/slideLayout" Target="../slideLayouts/slideLayout5.xml"/><Relationship Id="rId6" Type="http://schemas.openxmlformats.org/officeDocument/2006/relationships/image" Target="../media/image113.png"/><Relationship Id="rId5" Type="http://schemas.openxmlformats.org/officeDocument/2006/relationships/image" Target="../media/image112.png"/><Relationship Id="rId4" Type="http://schemas.openxmlformats.org/officeDocument/2006/relationships/image" Target="../media/image20.sv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3276600" cy="6857998"/>
          </a:xfrm>
          <a:prstGeom prst="rect">
            <a:avLst/>
          </a:prstGeom>
          <a:blipFill>
            <a:blip r:embed="rId2" cstate="print"/>
            <a:srcRect/>
            <a:stretch>
              <a:fillRect r="-161601"/>
            </a:stretch>
          </a:blipFill>
        </p:spPr>
        <p:txBody>
          <a:bodyPr wrap="square" lIns="0" tIns="0" rIns="0" bIns="0" rtlCol="0"/>
          <a:lstStyle/>
          <a:p>
            <a:endParaRPr/>
          </a:p>
        </p:txBody>
      </p:sp>
      <p:sp>
        <p:nvSpPr>
          <p:cNvPr id="3" name="object 3"/>
          <p:cNvSpPr txBox="1">
            <a:spLocks noGrp="1"/>
          </p:cNvSpPr>
          <p:nvPr>
            <p:ph type="title"/>
          </p:nvPr>
        </p:nvSpPr>
        <p:spPr>
          <a:xfrm>
            <a:off x="4038600" y="2133600"/>
            <a:ext cx="4366265" cy="1513876"/>
          </a:xfrm>
          <a:prstGeom prst="rect">
            <a:avLst/>
          </a:prstGeom>
        </p:spPr>
        <p:txBody>
          <a:bodyPr vert="horz" wrap="square" lIns="0" tIns="178435" rIns="0" bIns="0" rtlCol="0">
            <a:spAutoFit/>
          </a:bodyPr>
          <a:lstStyle/>
          <a:p>
            <a:pPr marL="12700" marR="5080" algn="ctr">
              <a:lnSpc>
                <a:spcPts val="10370"/>
              </a:lnSpc>
              <a:spcBef>
                <a:spcPts val="1405"/>
              </a:spcBef>
            </a:pPr>
            <a:r>
              <a:rPr sz="9600" dirty="0">
                <a:solidFill>
                  <a:srgbClr val="001F5F"/>
                </a:solidFill>
              </a:rPr>
              <a:t>INICIO</a:t>
            </a:r>
          </a:p>
        </p:txBody>
      </p:sp>
      <p:sp>
        <p:nvSpPr>
          <p:cNvPr id="5" name="object 2"/>
          <p:cNvSpPr/>
          <p:nvPr/>
        </p:nvSpPr>
        <p:spPr>
          <a:xfrm>
            <a:off x="0" y="5181600"/>
            <a:ext cx="8571618" cy="1676398"/>
          </a:xfrm>
          <a:prstGeom prst="rect">
            <a:avLst/>
          </a:prstGeom>
          <a:blipFill>
            <a:blip r:embed="rId2" cstate="print"/>
            <a:srcRect/>
            <a:stretch>
              <a:fillRect t="-309091" b="1"/>
            </a:stretch>
          </a:blipFill>
        </p:spPr>
        <p:txBody>
          <a:bodyPr wrap="square" lIns="0" tIns="0" rIns="0" bIns="0" rtlCol="0"/>
          <a:lstStyle/>
          <a:p>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7264907" y="341375"/>
            <a:ext cx="4368165" cy="685800"/>
          </a:xfrm>
          <a:custGeom>
            <a:avLst/>
            <a:gdLst/>
            <a:ahLst/>
            <a:cxnLst/>
            <a:rect l="l" t="t" r="r" b="b"/>
            <a:pathLst>
              <a:path w="4368165" h="685800">
                <a:moveTo>
                  <a:pt x="4253611" y="0"/>
                </a:moveTo>
                <a:lnTo>
                  <a:pt x="114046" y="0"/>
                </a:lnTo>
                <a:lnTo>
                  <a:pt x="69596" y="9017"/>
                </a:lnTo>
                <a:lnTo>
                  <a:pt x="33400" y="33400"/>
                </a:lnTo>
                <a:lnTo>
                  <a:pt x="9017" y="69723"/>
                </a:lnTo>
                <a:lnTo>
                  <a:pt x="0" y="114300"/>
                </a:lnTo>
                <a:lnTo>
                  <a:pt x="0" y="570991"/>
                </a:lnTo>
                <a:lnTo>
                  <a:pt x="9017" y="615569"/>
                </a:lnTo>
                <a:lnTo>
                  <a:pt x="33400" y="651763"/>
                </a:lnTo>
                <a:lnTo>
                  <a:pt x="69596" y="676275"/>
                </a:lnTo>
                <a:lnTo>
                  <a:pt x="114046" y="685291"/>
                </a:lnTo>
                <a:lnTo>
                  <a:pt x="4253611" y="685291"/>
                </a:lnTo>
                <a:lnTo>
                  <a:pt x="4298061" y="676275"/>
                </a:lnTo>
                <a:lnTo>
                  <a:pt x="4334256" y="651763"/>
                </a:lnTo>
                <a:lnTo>
                  <a:pt x="4358640" y="615569"/>
                </a:lnTo>
                <a:lnTo>
                  <a:pt x="4367657" y="570991"/>
                </a:lnTo>
                <a:lnTo>
                  <a:pt x="4367657" y="114300"/>
                </a:lnTo>
                <a:lnTo>
                  <a:pt x="4358640" y="69723"/>
                </a:lnTo>
                <a:lnTo>
                  <a:pt x="4334256" y="33400"/>
                </a:lnTo>
                <a:lnTo>
                  <a:pt x="4298061" y="9017"/>
                </a:lnTo>
                <a:lnTo>
                  <a:pt x="4253611" y="0"/>
                </a:lnTo>
                <a:close/>
              </a:path>
            </a:pathLst>
          </a:custGeom>
          <a:solidFill>
            <a:srgbClr val="FAD12C"/>
          </a:solidFill>
        </p:spPr>
        <p:txBody>
          <a:bodyPr wrap="square" lIns="0" tIns="0" rIns="0" bIns="0" rtlCol="0"/>
          <a:lstStyle/>
          <a:p>
            <a:endParaRPr/>
          </a:p>
        </p:txBody>
      </p:sp>
      <p:sp>
        <p:nvSpPr>
          <p:cNvPr id="3" name="object 3"/>
          <p:cNvSpPr txBox="1">
            <a:spLocks noGrp="1"/>
          </p:cNvSpPr>
          <p:nvPr>
            <p:ph type="ctrTitle"/>
          </p:nvPr>
        </p:nvSpPr>
        <p:spPr>
          <a:xfrm>
            <a:off x="2438400" y="488378"/>
            <a:ext cx="8305800" cy="391794"/>
          </a:xfrm>
          <a:prstGeom prst="rect">
            <a:avLst/>
          </a:prstGeom>
        </p:spPr>
        <p:txBody>
          <a:bodyPr vert="horz" wrap="square" lIns="0" tIns="12700" rIns="0" bIns="0" rtlCol="0">
            <a:spAutoFit/>
          </a:bodyPr>
          <a:lstStyle/>
          <a:p>
            <a:pPr marL="5980430" algn="ctr">
              <a:lnSpc>
                <a:spcPct val="100000"/>
              </a:lnSpc>
              <a:spcBef>
                <a:spcPts val="100"/>
              </a:spcBef>
            </a:pPr>
            <a:r>
              <a:rPr spc="-15" dirty="0"/>
              <a:t>Logro </a:t>
            </a:r>
            <a:r>
              <a:rPr dirty="0"/>
              <a:t>de</a:t>
            </a:r>
            <a:r>
              <a:rPr spc="-265" dirty="0"/>
              <a:t> </a:t>
            </a:r>
            <a:r>
              <a:rPr spc="-5" dirty="0"/>
              <a:t>Sesión</a:t>
            </a:r>
          </a:p>
        </p:txBody>
      </p:sp>
      <p:sp>
        <p:nvSpPr>
          <p:cNvPr id="5" name="Subtítulo 2">
            <a:extLst>
              <a:ext uri="{FF2B5EF4-FFF2-40B4-BE49-F238E27FC236}">
                <a16:creationId xmlns:a16="http://schemas.microsoft.com/office/drawing/2014/main" id="{FE99AC55-DC6C-4AB1-A78D-36A42D8D3701}"/>
              </a:ext>
            </a:extLst>
          </p:cNvPr>
          <p:cNvSpPr txBox="1">
            <a:spLocks/>
          </p:cNvSpPr>
          <p:nvPr/>
        </p:nvSpPr>
        <p:spPr>
          <a:xfrm>
            <a:off x="4191000" y="1250378"/>
            <a:ext cx="7772400" cy="4388422"/>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285750" indent="-285750" algn="just">
              <a:lnSpc>
                <a:spcPct val="200000"/>
              </a:lnSpc>
              <a:buFont typeface="Wingdings" panose="05000000000000000000" pitchFamily="2" charset="2"/>
              <a:buChar char="ü"/>
              <a:defRPr/>
            </a:pPr>
            <a:r>
              <a:rPr lang="es-ES" sz="2800" b="1" kern="0" dirty="0">
                <a:solidFill>
                  <a:schemeClr val="tx1"/>
                </a:solidFill>
                <a:latin typeface="Century Gothic" pitchFamily="34" charset="0"/>
              </a:rPr>
              <a:t>Al terminar la sesión, el alumno:</a:t>
            </a:r>
          </a:p>
          <a:p>
            <a:pPr lvl="2" algn="just">
              <a:lnSpc>
                <a:spcPct val="200000"/>
              </a:lnSpc>
              <a:buFont typeface="Wingdings" pitchFamily="2" charset="2"/>
              <a:buChar char="q"/>
              <a:defRPr/>
            </a:pPr>
            <a:r>
              <a:rPr lang="es-ES" sz="2800" b="1" kern="0" dirty="0">
                <a:solidFill>
                  <a:schemeClr val="tx1"/>
                </a:solidFill>
                <a:latin typeface="Century Gothic" pitchFamily="34" charset="0"/>
              </a:rPr>
              <a:t> </a:t>
            </a:r>
            <a:r>
              <a:rPr lang="es-ES" sz="2800" b="1" kern="0" dirty="0">
                <a:latin typeface="Century Gothic" pitchFamily="34" charset="0"/>
              </a:rPr>
              <a:t>Aprende a realizar el código en Java del Ingreso de los datos, hacia una tabla, utilizando las sentencias Transact SQL.</a:t>
            </a:r>
            <a:endParaRPr lang="es-ES" sz="2800" b="1" kern="0" dirty="0">
              <a:solidFill>
                <a:schemeClr val="tx1"/>
              </a:solidFill>
              <a:latin typeface="Century Gothic" pitchFamily="34" charset="0"/>
            </a:endParaRPr>
          </a:p>
        </p:txBody>
      </p:sp>
      <p:pic>
        <p:nvPicPr>
          <p:cNvPr id="1026" name="Picture 2" descr="NetBeans - Wikipedia, la enciclopedia libre">
            <a:extLst>
              <a:ext uri="{FF2B5EF4-FFF2-40B4-BE49-F238E27FC236}">
                <a16:creationId xmlns:a16="http://schemas.microsoft.com/office/drawing/2014/main" id="{A61478D3-BFC3-C76F-B637-55CCF6CD7A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443036"/>
            <a:ext cx="3440403" cy="396716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F95481DC-CF39-C5F2-F6B8-C9A843E61CDC}"/>
              </a:ext>
            </a:extLst>
          </p:cNvPr>
          <p:cNvPicPr>
            <a:picLocks noChangeAspect="1"/>
          </p:cNvPicPr>
          <p:nvPr/>
        </p:nvPicPr>
        <p:blipFill>
          <a:blip r:embed="rId2"/>
          <a:stretch>
            <a:fillRect/>
          </a:stretch>
        </p:blipFill>
        <p:spPr>
          <a:xfrm>
            <a:off x="76200" y="76200"/>
            <a:ext cx="2645352" cy="39624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 name="Gráfico 3" descr="Mano con dedo índice apuntando a la derecha con relleno sólido">
            <a:extLst>
              <a:ext uri="{FF2B5EF4-FFF2-40B4-BE49-F238E27FC236}">
                <a16:creationId xmlns:a16="http://schemas.microsoft.com/office/drawing/2014/main" id="{F6B51ED1-F594-FE0A-0CAA-F0C75053784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6200000">
            <a:off x="1188909" y="4068890"/>
            <a:ext cx="517783" cy="457202"/>
          </a:xfrm>
          <a:prstGeom prst="rect">
            <a:avLst/>
          </a:prstGeom>
        </p:spPr>
      </p:pic>
      <p:sp>
        <p:nvSpPr>
          <p:cNvPr id="5" name="CuadroTexto 4">
            <a:extLst>
              <a:ext uri="{FF2B5EF4-FFF2-40B4-BE49-F238E27FC236}">
                <a16:creationId xmlns:a16="http://schemas.microsoft.com/office/drawing/2014/main" id="{34DEA1B9-04CB-7C40-7EF6-4C41163AED9B}"/>
              </a:ext>
            </a:extLst>
          </p:cNvPr>
          <p:cNvSpPr txBox="1"/>
          <p:nvPr/>
        </p:nvSpPr>
        <p:spPr>
          <a:xfrm>
            <a:off x="76201" y="4516433"/>
            <a:ext cx="2743199" cy="584775"/>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pPr marL="0" indent="0">
              <a:buNone/>
            </a:pPr>
            <a:r>
              <a:rPr lang="es-ES" sz="1600" dirty="0"/>
              <a:t>En el panel: Navigator, se muestra el nombre del objeto</a:t>
            </a:r>
            <a:endParaRPr lang="es-PE" sz="1600" dirty="0"/>
          </a:p>
        </p:txBody>
      </p:sp>
      <p:pic>
        <p:nvPicPr>
          <p:cNvPr id="7" name="Imagen 6">
            <a:extLst>
              <a:ext uri="{FF2B5EF4-FFF2-40B4-BE49-F238E27FC236}">
                <a16:creationId xmlns:a16="http://schemas.microsoft.com/office/drawing/2014/main" id="{487DE941-9687-9B3B-EB13-DE8852758378}"/>
              </a:ext>
            </a:extLst>
          </p:cNvPr>
          <p:cNvPicPr>
            <a:picLocks noChangeAspect="1"/>
          </p:cNvPicPr>
          <p:nvPr/>
        </p:nvPicPr>
        <p:blipFill>
          <a:blip r:embed="rId5"/>
          <a:stretch>
            <a:fillRect/>
          </a:stretch>
        </p:blipFill>
        <p:spPr>
          <a:xfrm>
            <a:off x="2895600" y="1120106"/>
            <a:ext cx="9140612" cy="550929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Gráfico 7" descr="Mano con dedo índice apuntando a la derecha con relleno sólido">
            <a:extLst>
              <a:ext uri="{FF2B5EF4-FFF2-40B4-BE49-F238E27FC236}">
                <a16:creationId xmlns:a16="http://schemas.microsoft.com/office/drawing/2014/main" id="{AED92874-1E97-0F4A-2E6A-D64B903D4A7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5400000">
            <a:off x="6218110" y="5752437"/>
            <a:ext cx="517783" cy="457202"/>
          </a:xfrm>
          <a:prstGeom prst="rect">
            <a:avLst/>
          </a:prstGeom>
        </p:spPr>
      </p:pic>
      <p:sp>
        <p:nvSpPr>
          <p:cNvPr id="9" name="CuadroTexto 8">
            <a:extLst>
              <a:ext uri="{FF2B5EF4-FFF2-40B4-BE49-F238E27FC236}">
                <a16:creationId xmlns:a16="http://schemas.microsoft.com/office/drawing/2014/main" id="{0E4643BB-1250-8A00-8B26-B959991A0831}"/>
              </a:ext>
            </a:extLst>
          </p:cNvPr>
          <p:cNvSpPr txBox="1"/>
          <p:nvPr/>
        </p:nvSpPr>
        <p:spPr>
          <a:xfrm>
            <a:off x="5181600" y="5410200"/>
            <a:ext cx="2667000" cy="338554"/>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pPr marL="0" indent="0">
              <a:buNone/>
            </a:pPr>
            <a:r>
              <a:rPr lang="es-ES" sz="1600" dirty="0"/>
              <a:t>Clic en la opción: Properties</a:t>
            </a:r>
            <a:endParaRPr lang="es-PE" sz="1600" dirty="0"/>
          </a:p>
        </p:txBody>
      </p:sp>
      <p:pic>
        <p:nvPicPr>
          <p:cNvPr id="10" name="Gráfico 9" descr="Mano con dedo índice apuntando a la derecha con relleno sólido">
            <a:extLst>
              <a:ext uri="{FF2B5EF4-FFF2-40B4-BE49-F238E27FC236}">
                <a16:creationId xmlns:a16="http://schemas.microsoft.com/office/drawing/2014/main" id="{C09FE214-7F04-B0E9-5ED7-EEE78274989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6200000">
            <a:off x="5379903" y="2723186"/>
            <a:ext cx="517783" cy="457202"/>
          </a:xfrm>
          <a:prstGeom prst="rect">
            <a:avLst/>
          </a:prstGeom>
        </p:spPr>
      </p:pic>
      <p:sp>
        <p:nvSpPr>
          <p:cNvPr id="11" name="CuadroTexto 10">
            <a:extLst>
              <a:ext uri="{FF2B5EF4-FFF2-40B4-BE49-F238E27FC236}">
                <a16:creationId xmlns:a16="http://schemas.microsoft.com/office/drawing/2014/main" id="{DA8B6FA9-853F-D919-6938-3DC74566B0C6}"/>
              </a:ext>
            </a:extLst>
          </p:cNvPr>
          <p:cNvSpPr txBox="1"/>
          <p:nvPr/>
        </p:nvSpPr>
        <p:spPr>
          <a:xfrm>
            <a:off x="2971800" y="3169310"/>
            <a:ext cx="2743199" cy="584775"/>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pPr marL="0" indent="0">
              <a:buNone/>
            </a:pPr>
            <a:r>
              <a:rPr lang="es-ES" sz="1600" dirty="0"/>
              <a:t>Clic derecho, sobre el objeto: Jcbsexo (JComboBox)</a:t>
            </a:r>
            <a:endParaRPr lang="es-PE" sz="1600" dirty="0"/>
          </a:p>
        </p:txBody>
      </p:sp>
    </p:spTree>
    <p:extLst>
      <p:ext uri="{BB962C8B-B14F-4D97-AF65-F5344CB8AC3E}">
        <p14:creationId xmlns:p14="http://schemas.microsoft.com/office/powerpoint/2010/main" val="234941801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A819A70B-859E-FE2A-D070-27CE1BC32C12}"/>
              </a:ext>
            </a:extLst>
          </p:cNvPr>
          <p:cNvPicPr>
            <a:picLocks noChangeAspect="1"/>
          </p:cNvPicPr>
          <p:nvPr/>
        </p:nvPicPr>
        <p:blipFill>
          <a:blip r:embed="rId2"/>
          <a:stretch>
            <a:fillRect/>
          </a:stretch>
        </p:blipFill>
        <p:spPr>
          <a:xfrm>
            <a:off x="1447800" y="971583"/>
            <a:ext cx="9525000" cy="581418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 name="Gráfico 3" descr="Mano con dedo índice apuntando a la derecha con relleno sólido">
            <a:extLst>
              <a:ext uri="{FF2B5EF4-FFF2-40B4-BE49-F238E27FC236}">
                <a16:creationId xmlns:a16="http://schemas.microsoft.com/office/drawing/2014/main" id="{1EB797FF-BF5A-DDEA-248D-E599BCA43F4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5400000">
            <a:off x="10409110" y="2323437"/>
            <a:ext cx="517783" cy="457202"/>
          </a:xfrm>
          <a:prstGeom prst="rect">
            <a:avLst/>
          </a:prstGeom>
        </p:spPr>
      </p:pic>
      <p:sp>
        <p:nvSpPr>
          <p:cNvPr id="5" name="CuadroTexto 4">
            <a:extLst>
              <a:ext uri="{FF2B5EF4-FFF2-40B4-BE49-F238E27FC236}">
                <a16:creationId xmlns:a16="http://schemas.microsoft.com/office/drawing/2014/main" id="{8E6F9048-BD12-1464-A202-A8EBCFD42A08}"/>
              </a:ext>
            </a:extLst>
          </p:cNvPr>
          <p:cNvSpPr txBox="1"/>
          <p:nvPr/>
        </p:nvSpPr>
        <p:spPr>
          <a:xfrm>
            <a:off x="9372600" y="1752600"/>
            <a:ext cx="2667000" cy="584775"/>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pPr marL="0" indent="0">
              <a:buNone/>
            </a:pPr>
            <a:r>
              <a:rPr lang="es-ES" sz="1600" dirty="0"/>
              <a:t>Clic en los tres puntos, de la propiedad: model</a:t>
            </a:r>
            <a:endParaRPr lang="es-PE" sz="1600" dirty="0"/>
          </a:p>
        </p:txBody>
      </p:sp>
    </p:spTree>
    <p:extLst>
      <p:ext uri="{BB962C8B-B14F-4D97-AF65-F5344CB8AC3E}">
        <p14:creationId xmlns:p14="http://schemas.microsoft.com/office/powerpoint/2010/main" val="68555563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B96AAA50-4520-5DB4-F1DA-44548E3F976E}"/>
              </a:ext>
            </a:extLst>
          </p:cNvPr>
          <p:cNvPicPr>
            <a:picLocks noChangeAspect="1"/>
          </p:cNvPicPr>
          <p:nvPr/>
        </p:nvPicPr>
        <p:blipFill>
          <a:blip r:embed="rId2"/>
          <a:stretch>
            <a:fillRect/>
          </a:stretch>
        </p:blipFill>
        <p:spPr>
          <a:xfrm>
            <a:off x="1600200" y="990600"/>
            <a:ext cx="9372600" cy="572488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 name="Gráfico 3" descr="Mano con dedo índice apuntando a la derecha con relleno sólido">
            <a:extLst>
              <a:ext uri="{FF2B5EF4-FFF2-40B4-BE49-F238E27FC236}">
                <a16:creationId xmlns:a16="http://schemas.microsoft.com/office/drawing/2014/main" id="{1998A38B-511B-A6E5-90C6-7F40214EC36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a:off x="7696200" y="4114800"/>
            <a:ext cx="517783" cy="457202"/>
          </a:xfrm>
          <a:prstGeom prst="rect">
            <a:avLst/>
          </a:prstGeom>
        </p:spPr>
      </p:pic>
      <p:sp>
        <p:nvSpPr>
          <p:cNvPr id="5" name="CuadroTexto 4">
            <a:extLst>
              <a:ext uri="{FF2B5EF4-FFF2-40B4-BE49-F238E27FC236}">
                <a16:creationId xmlns:a16="http://schemas.microsoft.com/office/drawing/2014/main" id="{164B6E56-10BD-AB41-0FE2-FE2A5950D1A8}"/>
              </a:ext>
            </a:extLst>
          </p:cNvPr>
          <p:cNvSpPr txBox="1"/>
          <p:nvPr/>
        </p:nvSpPr>
        <p:spPr>
          <a:xfrm>
            <a:off x="8153400" y="3987228"/>
            <a:ext cx="2133599" cy="584775"/>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pPr marL="0" indent="0">
              <a:buNone/>
            </a:pPr>
            <a:r>
              <a:rPr lang="es-ES" sz="1600" dirty="0"/>
              <a:t>Digitar los elementos del JComboBox</a:t>
            </a:r>
            <a:endParaRPr lang="es-PE" sz="1600" dirty="0"/>
          </a:p>
        </p:txBody>
      </p:sp>
      <p:pic>
        <p:nvPicPr>
          <p:cNvPr id="6" name="Gráfico 5" descr="Mano con dedo índice apuntando a la derecha con relleno sólido">
            <a:extLst>
              <a:ext uri="{FF2B5EF4-FFF2-40B4-BE49-F238E27FC236}">
                <a16:creationId xmlns:a16="http://schemas.microsoft.com/office/drawing/2014/main" id="{8DF14C22-DA1D-9692-815F-94A36446293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5400000">
            <a:off x="7120673" y="5981037"/>
            <a:ext cx="517783" cy="457202"/>
          </a:xfrm>
          <a:prstGeom prst="rect">
            <a:avLst/>
          </a:prstGeom>
        </p:spPr>
      </p:pic>
      <p:sp>
        <p:nvSpPr>
          <p:cNvPr id="7" name="CuadroTexto 6">
            <a:extLst>
              <a:ext uri="{FF2B5EF4-FFF2-40B4-BE49-F238E27FC236}">
                <a16:creationId xmlns:a16="http://schemas.microsoft.com/office/drawing/2014/main" id="{F729162C-839D-362F-2514-1E95955D9BAD}"/>
              </a:ext>
            </a:extLst>
          </p:cNvPr>
          <p:cNvSpPr txBox="1"/>
          <p:nvPr/>
        </p:nvSpPr>
        <p:spPr>
          <a:xfrm>
            <a:off x="6400800" y="5638800"/>
            <a:ext cx="2069237" cy="338554"/>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pPr marL="0" indent="0">
              <a:buNone/>
            </a:pPr>
            <a:r>
              <a:rPr lang="es-ES" sz="1600" dirty="0"/>
              <a:t>Clic en el botón: OK</a:t>
            </a:r>
            <a:endParaRPr lang="es-PE" sz="1600" dirty="0"/>
          </a:p>
        </p:txBody>
      </p:sp>
    </p:spTree>
    <p:extLst>
      <p:ext uri="{BB962C8B-B14F-4D97-AF65-F5344CB8AC3E}">
        <p14:creationId xmlns:p14="http://schemas.microsoft.com/office/powerpoint/2010/main" val="137311038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28651920-257D-26AB-A9ED-61AC5FFFD405}"/>
              </a:ext>
            </a:extLst>
          </p:cNvPr>
          <p:cNvPicPr>
            <a:picLocks noChangeAspect="1"/>
          </p:cNvPicPr>
          <p:nvPr/>
        </p:nvPicPr>
        <p:blipFill>
          <a:blip r:embed="rId2"/>
          <a:stretch>
            <a:fillRect/>
          </a:stretch>
        </p:blipFill>
        <p:spPr>
          <a:xfrm>
            <a:off x="685800" y="990600"/>
            <a:ext cx="10857408" cy="57912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 name="Gráfico 3" descr="Mano con dedo índice apuntando a la derecha con relleno sólido">
            <a:extLst>
              <a:ext uri="{FF2B5EF4-FFF2-40B4-BE49-F238E27FC236}">
                <a16:creationId xmlns:a16="http://schemas.microsoft.com/office/drawing/2014/main" id="{4E7F8409-E744-E318-964B-346265179A2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5400000">
            <a:off x="9837609" y="1560716"/>
            <a:ext cx="517783" cy="457202"/>
          </a:xfrm>
          <a:prstGeom prst="rect">
            <a:avLst/>
          </a:prstGeom>
        </p:spPr>
      </p:pic>
      <p:sp>
        <p:nvSpPr>
          <p:cNvPr id="5" name="CuadroTexto 4">
            <a:extLst>
              <a:ext uri="{FF2B5EF4-FFF2-40B4-BE49-F238E27FC236}">
                <a16:creationId xmlns:a16="http://schemas.microsoft.com/office/drawing/2014/main" id="{6A381E06-9492-18A9-2A9F-362F5D769B9A}"/>
              </a:ext>
            </a:extLst>
          </p:cNvPr>
          <p:cNvSpPr txBox="1"/>
          <p:nvPr/>
        </p:nvSpPr>
        <p:spPr>
          <a:xfrm>
            <a:off x="8915400" y="990600"/>
            <a:ext cx="2362200" cy="584775"/>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pPr marL="0" indent="0">
              <a:buNone/>
            </a:pPr>
            <a:r>
              <a:rPr lang="es-ES" sz="1600" dirty="0"/>
              <a:t>Clic en los tres puntos, en la propiedad: background</a:t>
            </a:r>
            <a:endParaRPr lang="es-PE" sz="1600" dirty="0"/>
          </a:p>
        </p:txBody>
      </p:sp>
      <p:pic>
        <p:nvPicPr>
          <p:cNvPr id="6" name="Gráfico 5" descr="Mano con dedo índice apuntando a la derecha con relleno sólido">
            <a:extLst>
              <a:ext uri="{FF2B5EF4-FFF2-40B4-BE49-F238E27FC236}">
                <a16:creationId xmlns:a16="http://schemas.microsoft.com/office/drawing/2014/main" id="{342478EF-7FC8-A5A5-A276-A9C676D928B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6200000">
            <a:off x="6370510" y="4439427"/>
            <a:ext cx="517783" cy="457202"/>
          </a:xfrm>
          <a:prstGeom prst="rect">
            <a:avLst/>
          </a:prstGeom>
        </p:spPr>
      </p:pic>
      <p:sp>
        <p:nvSpPr>
          <p:cNvPr id="7" name="CuadroTexto 6">
            <a:extLst>
              <a:ext uri="{FF2B5EF4-FFF2-40B4-BE49-F238E27FC236}">
                <a16:creationId xmlns:a16="http://schemas.microsoft.com/office/drawing/2014/main" id="{8A39E7B5-5564-9CE1-2312-B8B6225D15CF}"/>
              </a:ext>
            </a:extLst>
          </p:cNvPr>
          <p:cNvSpPr txBox="1"/>
          <p:nvPr/>
        </p:nvSpPr>
        <p:spPr>
          <a:xfrm>
            <a:off x="5867400" y="4866337"/>
            <a:ext cx="1905000" cy="338554"/>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pPr marL="0" indent="0">
              <a:buNone/>
            </a:pPr>
            <a:r>
              <a:rPr lang="es-ES" sz="1600" dirty="0"/>
              <a:t>Seleccionar un color</a:t>
            </a:r>
            <a:endParaRPr lang="es-PE" sz="1600" dirty="0"/>
          </a:p>
        </p:txBody>
      </p:sp>
      <p:pic>
        <p:nvPicPr>
          <p:cNvPr id="8" name="Gráfico 7" descr="Mano con dedo índice apuntando a la derecha con relleno sólido">
            <a:extLst>
              <a:ext uri="{FF2B5EF4-FFF2-40B4-BE49-F238E27FC236}">
                <a16:creationId xmlns:a16="http://schemas.microsoft.com/office/drawing/2014/main" id="{AFC61552-DFC5-88CD-4BFC-89967D24921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5400000">
            <a:off x="9425537" y="5593215"/>
            <a:ext cx="517783" cy="457202"/>
          </a:xfrm>
          <a:prstGeom prst="rect">
            <a:avLst/>
          </a:prstGeom>
        </p:spPr>
      </p:pic>
      <p:sp>
        <p:nvSpPr>
          <p:cNvPr id="9" name="CuadroTexto 8">
            <a:extLst>
              <a:ext uri="{FF2B5EF4-FFF2-40B4-BE49-F238E27FC236}">
                <a16:creationId xmlns:a16="http://schemas.microsoft.com/office/drawing/2014/main" id="{7353633D-62C4-5689-52A6-3DFC0CAB103B}"/>
              </a:ext>
            </a:extLst>
          </p:cNvPr>
          <p:cNvSpPr txBox="1"/>
          <p:nvPr/>
        </p:nvSpPr>
        <p:spPr>
          <a:xfrm>
            <a:off x="8686800" y="5257800"/>
            <a:ext cx="1905000" cy="338554"/>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pPr marL="0" indent="0">
              <a:buNone/>
            </a:pPr>
            <a:r>
              <a:rPr lang="es-ES" sz="1600" dirty="0"/>
              <a:t>Clic en el botón: OK</a:t>
            </a:r>
            <a:endParaRPr lang="es-PE" sz="1600" dirty="0"/>
          </a:p>
        </p:txBody>
      </p:sp>
    </p:spTree>
    <p:extLst>
      <p:ext uri="{BB962C8B-B14F-4D97-AF65-F5344CB8AC3E}">
        <p14:creationId xmlns:p14="http://schemas.microsoft.com/office/powerpoint/2010/main" val="303896157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CA606F43-0E91-136A-C4B7-F8CED3704EC1}"/>
              </a:ext>
            </a:extLst>
          </p:cNvPr>
          <p:cNvPicPr>
            <a:picLocks noChangeAspect="1"/>
          </p:cNvPicPr>
          <p:nvPr/>
        </p:nvPicPr>
        <p:blipFill>
          <a:blip r:embed="rId2"/>
          <a:stretch>
            <a:fillRect/>
          </a:stretch>
        </p:blipFill>
        <p:spPr>
          <a:xfrm>
            <a:off x="990600" y="990600"/>
            <a:ext cx="10363200" cy="576928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 name="Gráfico 3" descr="Mano con dedo índice apuntando a la derecha con relleno sólido">
            <a:extLst>
              <a:ext uri="{FF2B5EF4-FFF2-40B4-BE49-F238E27FC236}">
                <a16:creationId xmlns:a16="http://schemas.microsoft.com/office/drawing/2014/main" id="{215E6432-6EAC-7138-656C-0EFADAA7AA7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5400000">
            <a:off x="9609009" y="2017916"/>
            <a:ext cx="517783" cy="457202"/>
          </a:xfrm>
          <a:prstGeom prst="rect">
            <a:avLst/>
          </a:prstGeom>
        </p:spPr>
      </p:pic>
      <p:sp>
        <p:nvSpPr>
          <p:cNvPr id="5" name="CuadroTexto 4">
            <a:extLst>
              <a:ext uri="{FF2B5EF4-FFF2-40B4-BE49-F238E27FC236}">
                <a16:creationId xmlns:a16="http://schemas.microsoft.com/office/drawing/2014/main" id="{57E594EC-632F-4907-DE73-F3133075580E}"/>
              </a:ext>
            </a:extLst>
          </p:cNvPr>
          <p:cNvSpPr txBox="1"/>
          <p:nvPr/>
        </p:nvSpPr>
        <p:spPr>
          <a:xfrm>
            <a:off x="8686800" y="1447800"/>
            <a:ext cx="2362200" cy="584775"/>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pPr marL="0" indent="0">
              <a:buNone/>
            </a:pPr>
            <a:r>
              <a:rPr lang="es-ES" sz="1600" dirty="0"/>
              <a:t>Clic en los tres puntos, en la propiedad: foreground </a:t>
            </a:r>
            <a:endParaRPr lang="es-PE" sz="1600" dirty="0"/>
          </a:p>
        </p:txBody>
      </p:sp>
      <p:pic>
        <p:nvPicPr>
          <p:cNvPr id="6" name="Gráfico 5" descr="Mano con dedo índice apuntando a la derecha con relleno sólido">
            <a:extLst>
              <a:ext uri="{FF2B5EF4-FFF2-40B4-BE49-F238E27FC236}">
                <a16:creationId xmlns:a16="http://schemas.microsoft.com/office/drawing/2014/main" id="{714F28EA-BF41-BABD-6CB5-A09DA28D101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6200000">
            <a:off x="8580309" y="4654355"/>
            <a:ext cx="517783" cy="457202"/>
          </a:xfrm>
          <a:prstGeom prst="rect">
            <a:avLst/>
          </a:prstGeom>
        </p:spPr>
      </p:pic>
      <p:sp>
        <p:nvSpPr>
          <p:cNvPr id="7" name="CuadroTexto 6">
            <a:extLst>
              <a:ext uri="{FF2B5EF4-FFF2-40B4-BE49-F238E27FC236}">
                <a16:creationId xmlns:a16="http://schemas.microsoft.com/office/drawing/2014/main" id="{18BB7D32-7332-C417-A3C7-94F2C3B587D8}"/>
              </a:ext>
            </a:extLst>
          </p:cNvPr>
          <p:cNvSpPr txBox="1"/>
          <p:nvPr/>
        </p:nvSpPr>
        <p:spPr>
          <a:xfrm>
            <a:off x="8077199" y="5081265"/>
            <a:ext cx="1905000" cy="338554"/>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pPr marL="0" indent="0">
              <a:buNone/>
            </a:pPr>
            <a:r>
              <a:rPr lang="es-ES" sz="1600" dirty="0"/>
              <a:t>Seleccionar un color</a:t>
            </a:r>
            <a:endParaRPr lang="es-PE" sz="1600" dirty="0"/>
          </a:p>
        </p:txBody>
      </p:sp>
      <p:pic>
        <p:nvPicPr>
          <p:cNvPr id="8" name="Gráfico 7" descr="Mano con dedo índice apuntando a la derecha con relleno sólido">
            <a:extLst>
              <a:ext uri="{FF2B5EF4-FFF2-40B4-BE49-F238E27FC236}">
                <a16:creationId xmlns:a16="http://schemas.microsoft.com/office/drawing/2014/main" id="{30F65630-6A55-24E9-B769-B96C26825F0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5400000">
            <a:off x="9380407" y="6026106"/>
            <a:ext cx="517783" cy="457202"/>
          </a:xfrm>
          <a:prstGeom prst="rect">
            <a:avLst/>
          </a:prstGeom>
        </p:spPr>
      </p:pic>
      <p:sp>
        <p:nvSpPr>
          <p:cNvPr id="9" name="CuadroTexto 8">
            <a:extLst>
              <a:ext uri="{FF2B5EF4-FFF2-40B4-BE49-F238E27FC236}">
                <a16:creationId xmlns:a16="http://schemas.microsoft.com/office/drawing/2014/main" id="{3990A27B-DBDB-E69B-0174-6F32B8DE03E6}"/>
              </a:ext>
            </a:extLst>
          </p:cNvPr>
          <p:cNvSpPr txBox="1"/>
          <p:nvPr/>
        </p:nvSpPr>
        <p:spPr>
          <a:xfrm>
            <a:off x="8633533" y="5680589"/>
            <a:ext cx="1905000" cy="338554"/>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pPr marL="0" indent="0">
              <a:buNone/>
            </a:pPr>
            <a:r>
              <a:rPr lang="es-ES" sz="1600" dirty="0"/>
              <a:t>Clic en el botón: OK</a:t>
            </a:r>
            <a:endParaRPr lang="es-PE" sz="1600" dirty="0"/>
          </a:p>
        </p:txBody>
      </p:sp>
    </p:spTree>
    <p:extLst>
      <p:ext uri="{BB962C8B-B14F-4D97-AF65-F5344CB8AC3E}">
        <p14:creationId xmlns:p14="http://schemas.microsoft.com/office/powerpoint/2010/main" val="67925611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BE439827-B55B-E975-54AD-720920FD94EB}"/>
              </a:ext>
            </a:extLst>
          </p:cNvPr>
          <p:cNvPicPr>
            <a:picLocks noChangeAspect="1"/>
          </p:cNvPicPr>
          <p:nvPr/>
        </p:nvPicPr>
        <p:blipFill>
          <a:blip r:embed="rId2"/>
          <a:stretch>
            <a:fillRect/>
          </a:stretch>
        </p:blipFill>
        <p:spPr>
          <a:xfrm>
            <a:off x="1447800" y="1006186"/>
            <a:ext cx="9525000" cy="57756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 name="Gráfico 3" descr="Mano con dedo índice apuntando a la derecha con relleno sólido">
            <a:extLst>
              <a:ext uri="{FF2B5EF4-FFF2-40B4-BE49-F238E27FC236}">
                <a16:creationId xmlns:a16="http://schemas.microsoft.com/office/drawing/2014/main" id="{F087856C-8EBF-649E-90CE-A8027068545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5400000">
            <a:off x="10514899" y="1956374"/>
            <a:ext cx="517783" cy="457202"/>
          </a:xfrm>
          <a:prstGeom prst="rect">
            <a:avLst/>
          </a:prstGeom>
        </p:spPr>
      </p:pic>
      <p:sp>
        <p:nvSpPr>
          <p:cNvPr id="5" name="CuadroTexto 4">
            <a:extLst>
              <a:ext uri="{FF2B5EF4-FFF2-40B4-BE49-F238E27FC236}">
                <a16:creationId xmlns:a16="http://schemas.microsoft.com/office/drawing/2014/main" id="{A1A70863-4952-FA4B-4B28-F0935368DC73}"/>
              </a:ext>
            </a:extLst>
          </p:cNvPr>
          <p:cNvSpPr txBox="1"/>
          <p:nvPr/>
        </p:nvSpPr>
        <p:spPr>
          <a:xfrm>
            <a:off x="8640192" y="1371600"/>
            <a:ext cx="2133600" cy="584775"/>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pPr marL="0" indent="0">
              <a:buNone/>
            </a:pPr>
            <a:r>
              <a:rPr lang="es-ES" sz="1600" dirty="0"/>
              <a:t>Clic en los tres puntos, de la propiedad: Font</a:t>
            </a:r>
            <a:endParaRPr lang="es-PE" sz="1600" dirty="0"/>
          </a:p>
        </p:txBody>
      </p:sp>
      <p:pic>
        <p:nvPicPr>
          <p:cNvPr id="6" name="Gráfico 5" descr="Mano con dedo índice apuntando a la derecha con relleno sólido">
            <a:extLst>
              <a:ext uri="{FF2B5EF4-FFF2-40B4-BE49-F238E27FC236}">
                <a16:creationId xmlns:a16="http://schemas.microsoft.com/office/drawing/2014/main" id="{927836E7-9C06-4D59-9016-68BF25D007A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6200000">
            <a:off x="7146927" y="4642772"/>
            <a:ext cx="517783" cy="457202"/>
          </a:xfrm>
          <a:prstGeom prst="rect">
            <a:avLst/>
          </a:prstGeom>
        </p:spPr>
      </p:pic>
      <p:sp>
        <p:nvSpPr>
          <p:cNvPr id="7" name="CuadroTexto 6">
            <a:extLst>
              <a:ext uri="{FF2B5EF4-FFF2-40B4-BE49-F238E27FC236}">
                <a16:creationId xmlns:a16="http://schemas.microsoft.com/office/drawing/2014/main" id="{5A2D795C-7BD7-F447-C904-7091E80BBDBA}"/>
              </a:ext>
            </a:extLst>
          </p:cNvPr>
          <p:cNvSpPr txBox="1"/>
          <p:nvPr/>
        </p:nvSpPr>
        <p:spPr>
          <a:xfrm>
            <a:off x="6415220" y="5112128"/>
            <a:ext cx="2092912" cy="338554"/>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pPr marL="0" indent="0">
              <a:buNone/>
            </a:pPr>
            <a:r>
              <a:rPr lang="es-ES" sz="1600" dirty="0"/>
              <a:t>Clic en el tipo de letra</a:t>
            </a:r>
            <a:endParaRPr lang="es-PE" sz="1600" dirty="0"/>
          </a:p>
        </p:txBody>
      </p:sp>
      <p:pic>
        <p:nvPicPr>
          <p:cNvPr id="8" name="Gráfico 7" descr="Mano con dedo índice apuntando a la derecha con relleno sólido">
            <a:extLst>
              <a:ext uri="{FF2B5EF4-FFF2-40B4-BE49-F238E27FC236}">
                <a16:creationId xmlns:a16="http://schemas.microsoft.com/office/drawing/2014/main" id="{E545E836-9757-2346-767B-8C934C587C6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6200000">
            <a:off x="9037507" y="4506001"/>
            <a:ext cx="517783" cy="457202"/>
          </a:xfrm>
          <a:prstGeom prst="rect">
            <a:avLst/>
          </a:prstGeom>
        </p:spPr>
      </p:pic>
      <p:sp>
        <p:nvSpPr>
          <p:cNvPr id="9" name="CuadroTexto 8">
            <a:extLst>
              <a:ext uri="{FF2B5EF4-FFF2-40B4-BE49-F238E27FC236}">
                <a16:creationId xmlns:a16="http://schemas.microsoft.com/office/drawing/2014/main" id="{B2915492-650B-1718-A96E-36ABDC199812}"/>
              </a:ext>
            </a:extLst>
          </p:cNvPr>
          <p:cNvSpPr txBox="1"/>
          <p:nvPr/>
        </p:nvSpPr>
        <p:spPr>
          <a:xfrm>
            <a:off x="8915400" y="4960203"/>
            <a:ext cx="914399" cy="830997"/>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pPr marL="0" indent="0">
              <a:buNone/>
            </a:pPr>
            <a:r>
              <a:rPr lang="es-ES" sz="1600" dirty="0"/>
              <a:t>Clic en el estilo Bold</a:t>
            </a:r>
            <a:endParaRPr lang="es-PE" sz="1600" dirty="0"/>
          </a:p>
        </p:txBody>
      </p:sp>
      <p:sp>
        <p:nvSpPr>
          <p:cNvPr id="10" name="CuadroTexto 9">
            <a:extLst>
              <a:ext uri="{FF2B5EF4-FFF2-40B4-BE49-F238E27FC236}">
                <a16:creationId xmlns:a16="http://schemas.microsoft.com/office/drawing/2014/main" id="{1D030874-ED67-DC2F-D9B6-C7883313FA45}"/>
              </a:ext>
            </a:extLst>
          </p:cNvPr>
          <p:cNvSpPr txBox="1"/>
          <p:nvPr/>
        </p:nvSpPr>
        <p:spPr>
          <a:xfrm>
            <a:off x="10363197" y="5013584"/>
            <a:ext cx="1143003" cy="338554"/>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pPr marL="0" indent="0">
              <a:buNone/>
            </a:pPr>
            <a:r>
              <a:rPr lang="es-ES" sz="1600" dirty="0"/>
              <a:t>Clic en: 18</a:t>
            </a:r>
            <a:endParaRPr lang="es-PE" sz="1600" dirty="0"/>
          </a:p>
        </p:txBody>
      </p:sp>
      <p:pic>
        <p:nvPicPr>
          <p:cNvPr id="11" name="Gráfico 10" descr="Mano con dedo índice apuntando a la derecha con relleno sólido">
            <a:extLst>
              <a:ext uri="{FF2B5EF4-FFF2-40B4-BE49-F238E27FC236}">
                <a16:creationId xmlns:a16="http://schemas.microsoft.com/office/drawing/2014/main" id="{18D4E01E-5B53-9D7E-F375-1CF3A4249D1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6200000">
            <a:off x="9925642" y="4983291"/>
            <a:ext cx="517783" cy="457202"/>
          </a:xfrm>
          <a:prstGeom prst="rect">
            <a:avLst/>
          </a:prstGeom>
        </p:spPr>
      </p:pic>
      <p:pic>
        <p:nvPicPr>
          <p:cNvPr id="12" name="Gráfico 11" descr="Mano con dedo índice apuntando a la derecha con relleno sólido">
            <a:extLst>
              <a:ext uri="{FF2B5EF4-FFF2-40B4-BE49-F238E27FC236}">
                <a16:creationId xmlns:a16="http://schemas.microsoft.com/office/drawing/2014/main" id="{BEF4CBF5-96C4-B60C-CF88-01C1830749A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397617" y="6324600"/>
            <a:ext cx="517783" cy="457202"/>
          </a:xfrm>
          <a:prstGeom prst="rect">
            <a:avLst/>
          </a:prstGeom>
        </p:spPr>
      </p:pic>
      <p:sp>
        <p:nvSpPr>
          <p:cNvPr id="13" name="CuadroTexto 12">
            <a:extLst>
              <a:ext uri="{FF2B5EF4-FFF2-40B4-BE49-F238E27FC236}">
                <a16:creationId xmlns:a16="http://schemas.microsoft.com/office/drawing/2014/main" id="{D703C293-85EF-FDE3-C1B9-4B27DC2C075F}"/>
              </a:ext>
            </a:extLst>
          </p:cNvPr>
          <p:cNvSpPr txBox="1"/>
          <p:nvPr/>
        </p:nvSpPr>
        <p:spPr>
          <a:xfrm>
            <a:off x="6515923" y="6360202"/>
            <a:ext cx="1905000" cy="338554"/>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pPr marL="0" indent="0">
              <a:buNone/>
            </a:pPr>
            <a:r>
              <a:rPr lang="es-ES" sz="1600" dirty="0"/>
              <a:t>Clic en el botón: OK</a:t>
            </a:r>
            <a:endParaRPr lang="es-PE" sz="1600" dirty="0"/>
          </a:p>
        </p:txBody>
      </p:sp>
    </p:spTree>
    <p:extLst>
      <p:ext uri="{BB962C8B-B14F-4D97-AF65-F5344CB8AC3E}">
        <p14:creationId xmlns:p14="http://schemas.microsoft.com/office/powerpoint/2010/main" val="331518873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BA538C82-A3EF-B041-08C1-BBB830B8FB5A}"/>
              </a:ext>
            </a:extLst>
          </p:cNvPr>
          <p:cNvPicPr>
            <a:picLocks noChangeAspect="1"/>
          </p:cNvPicPr>
          <p:nvPr/>
        </p:nvPicPr>
        <p:blipFill>
          <a:blip r:embed="rId2"/>
          <a:stretch>
            <a:fillRect/>
          </a:stretch>
        </p:blipFill>
        <p:spPr>
          <a:xfrm>
            <a:off x="152400" y="150421"/>
            <a:ext cx="5257800" cy="655517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 name="Gráfico 3" descr="Mano con dedo índice apuntando a la derecha con relleno sólido">
            <a:extLst>
              <a:ext uri="{FF2B5EF4-FFF2-40B4-BE49-F238E27FC236}">
                <a16:creationId xmlns:a16="http://schemas.microsoft.com/office/drawing/2014/main" id="{92C1C2F3-6EEB-4B9E-4ED6-86E30F0930B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5400000">
            <a:off x="3730142" y="5831917"/>
            <a:ext cx="517783" cy="457202"/>
          </a:xfrm>
          <a:prstGeom prst="rect">
            <a:avLst/>
          </a:prstGeom>
        </p:spPr>
      </p:pic>
      <p:sp>
        <p:nvSpPr>
          <p:cNvPr id="5" name="CuadroTexto 4">
            <a:extLst>
              <a:ext uri="{FF2B5EF4-FFF2-40B4-BE49-F238E27FC236}">
                <a16:creationId xmlns:a16="http://schemas.microsoft.com/office/drawing/2014/main" id="{4835F866-6306-CD2E-FE6E-97C36D07BDBF}"/>
              </a:ext>
            </a:extLst>
          </p:cNvPr>
          <p:cNvSpPr txBox="1"/>
          <p:nvPr/>
        </p:nvSpPr>
        <p:spPr>
          <a:xfrm>
            <a:off x="2895600" y="5486400"/>
            <a:ext cx="2186867" cy="338554"/>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pPr marL="0" indent="0">
              <a:buNone/>
            </a:pPr>
            <a:r>
              <a:rPr lang="es-ES" sz="1600" dirty="0"/>
              <a:t>Clic en el botón: Close</a:t>
            </a:r>
            <a:endParaRPr lang="es-PE" sz="1600" dirty="0"/>
          </a:p>
        </p:txBody>
      </p:sp>
      <p:pic>
        <p:nvPicPr>
          <p:cNvPr id="7" name="Imagen 6">
            <a:extLst>
              <a:ext uri="{FF2B5EF4-FFF2-40B4-BE49-F238E27FC236}">
                <a16:creationId xmlns:a16="http://schemas.microsoft.com/office/drawing/2014/main" id="{EE1BF67C-3394-961F-208E-6043DCA26D0C}"/>
              </a:ext>
            </a:extLst>
          </p:cNvPr>
          <p:cNvPicPr>
            <a:picLocks noChangeAspect="1"/>
          </p:cNvPicPr>
          <p:nvPr/>
        </p:nvPicPr>
        <p:blipFill>
          <a:blip r:embed="rId5"/>
          <a:stretch>
            <a:fillRect/>
          </a:stretch>
        </p:blipFill>
        <p:spPr>
          <a:xfrm>
            <a:off x="5562600" y="990600"/>
            <a:ext cx="6400802" cy="384862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9" name="Imagen 8">
            <a:extLst>
              <a:ext uri="{FF2B5EF4-FFF2-40B4-BE49-F238E27FC236}">
                <a16:creationId xmlns:a16="http://schemas.microsoft.com/office/drawing/2014/main" id="{0D28A6E5-101F-3F04-8A07-7C20FE99B524}"/>
              </a:ext>
            </a:extLst>
          </p:cNvPr>
          <p:cNvPicPr>
            <a:picLocks noChangeAspect="1"/>
          </p:cNvPicPr>
          <p:nvPr/>
        </p:nvPicPr>
        <p:blipFill>
          <a:blip r:embed="rId6"/>
          <a:stretch>
            <a:fillRect/>
          </a:stretch>
        </p:blipFill>
        <p:spPr>
          <a:xfrm>
            <a:off x="7901867" y="3156233"/>
            <a:ext cx="2004133" cy="362556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414097035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EC5B7CE7-DA6F-47C9-DAA7-378F261E2196}"/>
              </a:ext>
            </a:extLst>
          </p:cNvPr>
          <p:cNvPicPr>
            <a:picLocks noChangeAspect="1"/>
          </p:cNvPicPr>
          <p:nvPr/>
        </p:nvPicPr>
        <p:blipFill>
          <a:blip r:embed="rId2"/>
          <a:stretch>
            <a:fillRect/>
          </a:stretch>
        </p:blipFill>
        <p:spPr>
          <a:xfrm>
            <a:off x="152400" y="990600"/>
            <a:ext cx="9215261" cy="57912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9" name="Imagen 8">
            <a:extLst>
              <a:ext uri="{FF2B5EF4-FFF2-40B4-BE49-F238E27FC236}">
                <a16:creationId xmlns:a16="http://schemas.microsoft.com/office/drawing/2014/main" id="{08B26B81-A364-80A7-7421-0EF5575F2FA8}"/>
              </a:ext>
            </a:extLst>
          </p:cNvPr>
          <p:cNvPicPr>
            <a:picLocks noChangeAspect="1"/>
          </p:cNvPicPr>
          <p:nvPr/>
        </p:nvPicPr>
        <p:blipFill>
          <a:blip r:embed="rId3"/>
          <a:stretch>
            <a:fillRect/>
          </a:stretch>
        </p:blipFill>
        <p:spPr>
          <a:xfrm>
            <a:off x="9525000" y="1205947"/>
            <a:ext cx="2514600" cy="557585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71193736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esquinas redondeadas 1">
            <a:extLst>
              <a:ext uri="{FF2B5EF4-FFF2-40B4-BE49-F238E27FC236}">
                <a16:creationId xmlns:a16="http://schemas.microsoft.com/office/drawing/2014/main" id="{67119DB0-2B61-CBAF-28C3-2E2A6C96CE60}"/>
              </a:ext>
            </a:extLst>
          </p:cNvPr>
          <p:cNvSpPr/>
          <p:nvPr/>
        </p:nvSpPr>
        <p:spPr>
          <a:xfrm>
            <a:off x="2438400" y="2895600"/>
            <a:ext cx="7751773" cy="643591"/>
          </a:xfrm>
          <a:prstGeom prst="roundRect">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a:noFill/>
          </a:ln>
          <a:effectLst>
            <a:glow rad="101600">
              <a:srgbClr val="F79646">
                <a:satMod val="175000"/>
                <a:alpha val="40000"/>
              </a:srgbClr>
            </a:glow>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algn="ctr">
              <a:buClrTx/>
            </a:pPr>
            <a:endParaRPr lang="es-ES" sz="3200" b="1" kern="1200" dirty="0">
              <a:solidFill>
                <a:prstClr val="white"/>
              </a:solidFill>
              <a:latin typeface="Calibri"/>
              <a:ea typeface="+mn-ea"/>
              <a:cs typeface="+mn-cs"/>
            </a:endParaRPr>
          </a:p>
          <a:p>
            <a:pPr algn="ctr">
              <a:buClrTx/>
            </a:pPr>
            <a:r>
              <a:rPr lang="es-ES" sz="3200" b="1" kern="1200" dirty="0">
                <a:solidFill>
                  <a:prstClr val="white"/>
                </a:solidFill>
                <a:latin typeface="Calibri"/>
                <a:ea typeface="+mn-ea"/>
                <a:cs typeface="+mn-cs"/>
              </a:rPr>
              <a:t>Agregar Un JPanel</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s-PE" sz="3200" b="1" i="0" u="none" strike="noStrike" kern="1200" cap="none" spc="0" normalizeH="0" baseline="0" noProof="0" dirty="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381348308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634FA583-635F-5885-B129-386E8AA47A29}"/>
              </a:ext>
            </a:extLst>
          </p:cNvPr>
          <p:cNvPicPr>
            <a:picLocks noChangeAspect="1"/>
          </p:cNvPicPr>
          <p:nvPr/>
        </p:nvPicPr>
        <p:blipFill>
          <a:blip r:embed="rId2"/>
          <a:stretch>
            <a:fillRect/>
          </a:stretch>
        </p:blipFill>
        <p:spPr>
          <a:xfrm>
            <a:off x="457200" y="1981200"/>
            <a:ext cx="11124534" cy="32004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 name="Gráfico 3" descr="Mano con dedo índice apuntando a la derecha con relleno sólido">
            <a:extLst>
              <a:ext uri="{FF2B5EF4-FFF2-40B4-BE49-F238E27FC236}">
                <a16:creationId xmlns:a16="http://schemas.microsoft.com/office/drawing/2014/main" id="{89A3AF4B-BA08-700C-B4DC-8A3234B0B96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6200000">
            <a:off x="731709" y="2865307"/>
            <a:ext cx="517783" cy="457202"/>
          </a:xfrm>
          <a:prstGeom prst="rect">
            <a:avLst/>
          </a:prstGeom>
        </p:spPr>
      </p:pic>
      <p:sp>
        <p:nvSpPr>
          <p:cNvPr id="5" name="CuadroTexto 4">
            <a:extLst>
              <a:ext uri="{FF2B5EF4-FFF2-40B4-BE49-F238E27FC236}">
                <a16:creationId xmlns:a16="http://schemas.microsoft.com/office/drawing/2014/main" id="{67A7936B-FDBA-3D3F-9DEF-ABE234D1E5EE}"/>
              </a:ext>
            </a:extLst>
          </p:cNvPr>
          <p:cNvSpPr txBox="1"/>
          <p:nvPr/>
        </p:nvSpPr>
        <p:spPr>
          <a:xfrm>
            <a:off x="304800" y="3319046"/>
            <a:ext cx="1371600" cy="338554"/>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pPr marL="0" indent="0">
              <a:buNone/>
            </a:pPr>
            <a:r>
              <a:rPr lang="es-ES" sz="1600" dirty="0"/>
              <a:t>Clic en: Panel</a:t>
            </a:r>
            <a:endParaRPr lang="es-PE" sz="1600" dirty="0"/>
          </a:p>
        </p:txBody>
      </p:sp>
    </p:spTree>
    <p:extLst>
      <p:ext uri="{BB962C8B-B14F-4D97-AF65-F5344CB8AC3E}">
        <p14:creationId xmlns:p14="http://schemas.microsoft.com/office/powerpoint/2010/main" val="6059953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esquinas redondeadas 1">
            <a:extLst>
              <a:ext uri="{FF2B5EF4-FFF2-40B4-BE49-F238E27FC236}">
                <a16:creationId xmlns:a16="http://schemas.microsoft.com/office/drawing/2014/main" id="{18A299AD-20D8-6824-4A64-FE1F782D52EE}"/>
              </a:ext>
            </a:extLst>
          </p:cNvPr>
          <p:cNvSpPr/>
          <p:nvPr/>
        </p:nvSpPr>
        <p:spPr>
          <a:xfrm>
            <a:off x="2220113" y="2819400"/>
            <a:ext cx="7751773" cy="643591"/>
          </a:xfrm>
          <a:prstGeom prst="roundRect">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a:noFill/>
          </a:ln>
          <a:effectLst>
            <a:glow rad="101600">
              <a:srgbClr val="F79646">
                <a:satMod val="175000"/>
                <a:alpha val="40000"/>
              </a:srgbClr>
            </a:glow>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algn="ctr">
              <a:buClrTx/>
            </a:pPr>
            <a:endParaRPr lang="es-ES" sz="3200" b="1" kern="1200" dirty="0">
              <a:solidFill>
                <a:prstClr val="white"/>
              </a:solidFill>
              <a:latin typeface="Calibri"/>
              <a:ea typeface="+mn-ea"/>
              <a:cs typeface="+mn-cs"/>
            </a:endParaRPr>
          </a:p>
          <a:p>
            <a:pPr algn="ctr">
              <a:buClrTx/>
            </a:pPr>
            <a:r>
              <a:rPr lang="es-ES" sz="3200" b="1" dirty="0">
                <a:solidFill>
                  <a:prstClr val="white"/>
                </a:solidFill>
                <a:latin typeface="Calibri"/>
              </a:rPr>
              <a:t>¿Qué es una clase Entidad?</a:t>
            </a:r>
            <a:endParaRPr lang="es-ES" sz="3200" b="1" kern="1200" dirty="0">
              <a:solidFill>
                <a:prstClr val="white"/>
              </a:solidFill>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s-PE" sz="3200" b="1" i="0" u="none" strike="noStrike" kern="1200" cap="none" spc="0" normalizeH="0" baseline="0" noProof="0" dirty="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386541288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66DE5FE2-29AA-C136-B90B-6B923A708EC5}"/>
              </a:ext>
            </a:extLst>
          </p:cNvPr>
          <p:cNvPicPr>
            <a:picLocks noChangeAspect="1"/>
          </p:cNvPicPr>
          <p:nvPr/>
        </p:nvPicPr>
        <p:blipFill>
          <a:blip r:embed="rId2"/>
          <a:stretch>
            <a:fillRect/>
          </a:stretch>
        </p:blipFill>
        <p:spPr>
          <a:xfrm>
            <a:off x="228600" y="986961"/>
            <a:ext cx="11506200" cy="575686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 name="Gráfico 3" descr="Mano con dedo índice apuntando a la derecha con relleno sólido">
            <a:extLst>
              <a:ext uri="{FF2B5EF4-FFF2-40B4-BE49-F238E27FC236}">
                <a16:creationId xmlns:a16="http://schemas.microsoft.com/office/drawing/2014/main" id="{81D404FE-FEA9-7F66-5854-771972D1C43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6200000">
            <a:off x="10104307" y="1438880"/>
            <a:ext cx="517783" cy="457202"/>
          </a:xfrm>
          <a:prstGeom prst="rect">
            <a:avLst/>
          </a:prstGeom>
        </p:spPr>
      </p:pic>
      <p:sp>
        <p:nvSpPr>
          <p:cNvPr id="5" name="CuadroTexto 4">
            <a:extLst>
              <a:ext uri="{FF2B5EF4-FFF2-40B4-BE49-F238E27FC236}">
                <a16:creationId xmlns:a16="http://schemas.microsoft.com/office/drawing/2014/main" id="{F08C2210-5B3B-F59B-3446-77C7BBA2D3F0}"/>
              </a:ext>
            </a:extLst>
          </p:cNvPr>
          <p:cNvSpPr txBox="1"/>
          <p:nvPr/>
        </p:nvSpPr>
        <p:spPr>
          <a:xfrm>
            <a:off x="9829800" y="1905000"/>
            <a:ext cx="1447800" cy="338554"/>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pPr marL="0" indent="0">
              <a:buNone/>
            </a:pPr>
            <a:r>
              <a:rPr lang="es-ES" sz="1600" dirty="0"/>
              <a:t>Clic y arrastre</a:t>
            </a:r>
            <a:endParaRPr lang="es-PE" sz="1600" dirty="0"/>
          </a:p>
        </p:txBody>
      </p:sp>
      <p:cxnSp>
        <p:nvCxnSpPr>
          <p:cNvPr id="6" name="Conector recto de flecha 5">
            <a:extLst>
              <a:ext uri="{FF2B5EF4-FFF2-40B4-BE49-F238E27FC236}">
                <a16:creationId xmlns:a16="http://schemas.microsoft.com/office/drawing/2014/main" id="{C8C22278-B996-CF63-23F4-2EF16BE2699C}"/>
              </a:ext>
            </a:extLst>
          </p:cNvPr>
          <p:cNvCxnSpPr>
            <a:cxnSpLocks/>
          </p:cNvCxnSpPr>
          <p:nvPr/>
        </p:nvCxnSpPr>
        <p:spPr>
          <a:xfrm flipH="1">
            <a:off x="8001000" y="1371600"/>
            <a:ext cx="2209800" cy="236220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62934996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esquinas redondeadas 1">
            <a:extLst>
              <a:ext uri="{FF2B5EF4-FFF2-40B4-BE49-F238E27FC236}">
                <a16:creationId xmlns:a16="http://schemas.microsoft.com/office/drawing/2014/main" id="{27A76B21-AE6D-D836-7815-A63708A4C665}"/>
              </a:ext>
            </a:extLst>
          </p:cNvPr>
          <p:cNvSpPr/>
          <p:nvPr/>
        </p:nvSpPr>
        <p:spPr>
          <a:xfrm>
            <a:off x="2362200" y="2785409"/>
            <a:ext cx="7751773" cy="643591"/>
          </a:xfrm>
          <a:prstGeom prst="roundRect">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a:noFill/>
          </a:ln>
          <a:effectLst>
            <a:glow rad="101600">
              <a:srgbClr val="F79646">
                <a:satMod val="175000"/>
                <a:alpha val="40000"/>
              </a:srgbClr>
            </a:glow>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algn="ctr">
              <a:buClrTx/>
            </a:pPr>
            <a:endParaRPr lang="es-ES" sz="3200" b="1" kern="1200" dirty="0">
              <a:solidFill>
                <a:prstClr val="white"/>
              </a:solidFill>
              <a:latin typeface="Calibri"/>
              <a:ea typeface="+mn-ea"/>
              <a:cs typeface="+mn-cs"/>
            </a:endParaRPr>
          </a:p>
          <a:p>
            <a:pPr algn="ctr">
              <a:buClrTx/>
            </a:pPr>
            <a:r>
              <a:rPr lang="es-ES" sz="3200" b="1" kern="1200" dirty="0">
                <a:solidFill>
                  <a:prstClr val="white"/>
                </a:solidFill>
                <a:latin typeface="Calibri"/>
                <a:ea typeface="+mn-ea"/>
                <a:cs typeface="+mn-cs"/>
              </a:rPr>
              <a:t>Propiedades De Un JPanel</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s-PE" sz="3200" b="1" i="0" u="none" strike="noStrike" kern="1200" cap="none" spc="0" normalizeH="0" baseline="0" noProof="0" dirty="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89915667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283C15B4-AD81-5156-7368-4A0C6B9B9AEE}"/>
              </a:ext>
            </a:extLst>
          </p:cNvPr>
          <p:cNvPicPr>
            <a:picLocks noChangeAspect="1"/>
          </p:cNvPicPr>
          <p:nvPr/>
        </p:nvPicPr>
        <p:blipFill>
          <a:blip r:embed="rId2"/>
          <a:stretch>
            <a:fillRect/>
          </a:stretch>
        </p:blipFill>
        <p:spPr>
          <a:xfrm>
            <a:off x="2438400" y="1004035"/>
            <a:ext cx="7162800" cy="577776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 name="Gráfico 4" descr="Mano con dedo índice apuntando a la derecha con relleno sólido">
            <a:extLst>
              <a:ext uri="{FF2B5EF4-FFF2-40B4-BE49-F238E27FC236}">
                <a16:creationId xmlns:a16="http://schemas.microsoft.com/office/drawing/2014/main" id="{C62D55E1-5DBF-5883-5B02-6B13089E724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a:off x="3332905" y="2749917"/>
            <a:ext cx="517783" cy="457202"/>
          </a:xfrm>
          <a:prstGeom prst="rect">
            <a:avLst/>
          </a:prstGeom>
        </p:spPr>
      </p:pic>
      <p:sp>
        <p:nvSpPr>
          <p:cNvPr id="12" name="CuadroTexto 11">
            <a:extLst>
              <a:ext uri="{FF2B5EF4-FFF2-40B4-BE49-F238E27FC236}">
                <a16:creationId xmlns:a16="http://schemas.microsoft.com/office/drawing/2014/main" id="{99F54E51-C0B2-8B93-B6E5-A188B3F2ED35}"/>
              </a:ext>
            </a:extLst>
          </p:cNvPr>
          <p:cNvSpPr txBox="1"/>
          <p:nvPr/>
        </p:nvSpPr>
        <p:spPr>
          <a:xfrm>
            <a:off x="3810000" y="2792363"/>
            <a:ext cx="2438400" cy="338554"/>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pPr marL="0" indent="0">
              <a:buNone/>
            </a:pPr>
            <a:r>
              <a:rPr lang="es-ES" sz="1600" dirty="0"/>
              <a:t>Clic derecho en el JPanel</a:t>
            </a:r>
            <a:endParaRPr lang="es-PE" sz="1600" dirty="0"/>
          </a:p>
        </p:txBody>
      </p:sp>
      <p:pic>
        <p:nvPicPr>
          <p:cNvPr id="13" name="Gráfico 12" descr="Mano con dedo índice apuntando a la derecha con relleno sólido">
            <a:extLst>
              <a:ext uri="{FF2B5EF4-FFF2-40B4-BE49-F238E27FC236}">
                <a16:creationId xmlns:a16="http://schemas.microsoft.com/office/drawing/2014/main" id="{DAE6157E-9731-163B-3161-6DCD591E718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5400000">
            <a:off x="6751509" y="6065707"/>
            <a:ext cx="517783" cy="457202"/>
          </a:xfrm>
          <a:prstGeom prst="rect">
            <a:avLst/>
          </a:prstGeom>
        </p:spPr>
      </p:pic>
      <p:sp>
        <p:nvSpPr>
          <p:cNvPr id="14" name="CuadroTexto 13">
            <a:extLst>
              <a:ext uri="{FF2B5EF4-FFF2-40B4-BE49-F238E27FC236}">
                <a16:creationId xmlns:a16="http://schemas.microsoft.com/office/drawing/2014/main" id="{442230C3-8CED-3B43-8E05-44184F8F8C26}"/>
              </a:ext>
            </a:extLst>
          </p:cNvPr>
          <p:cNvSpPr txBox="1"/>
          <p:nvPr/>
        </p:nvSpPr>
        <p:spPr>
          <a:xfrm>
            <a:off x="5867400" y="5715000"/>
            <a:ext cx="2631488" cy="338554"/>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pPr marL="0" indent="0">
              <a:buNone/>
            </a:pPr>
            <a:r>
              <a:rPr lang="es-ES" sz="1600" dirty="0"/>
              <a:t>Clic en la opción: Properties</a:t>
            </a:r>
            <a:endParaRPr lang="es-PE" sz="1600" dirty="0"/>
          </a:p>
        </p:txBody>
      </p:sp>
    </p:spTree>
    <p:extLst>
      <p:ext uri="{BB962C8B-B14F-4D97-AF65-F5344CB8AC3E}">
        <p14:creationId xmlns:p14="http://schemas.microsoft.com/office/powerpoint/2010/main" val="246893206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029CCF55-AB03-1606-0BAD-E11AA91CB737}"/>
              </a:ext>
            </a:extLst>
          </p:cNvPr>
          <p:cNvPicPr>
            <a:picLocks noChangeAspect="1"/>
          </p:cNvPicPr>
          <p:nvPr/>
        </p:nvPicPr>
        <p:blipFill>
          <a:blip r:embed="rId2"/>
          <a:stretch>
            <a:fillRect/>
          </a:stretch>
        </p:blipFill>
        <p:spPr>
          <a:xfrm>
            <a:off x="1828800" y="994316"/>
            <a:ext cx="8482185" cy="578748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3" name="Gráfico 2" descr="Mano con dedo índice apuntando a la derecha con relleno sólido">
            <a:extLst>
              <a:ext uri="{FF2B5EF4-FFF2-40B4-BE49-F238E27FC236}">
                <a16:creationId xmlns:a16="http://schemas.microsoft.com/office/drawing/2014/main" id="{17E4F339-E79F-5A2D-574B-094606C1443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a:off x="7543801" y="3962400"/>
            <a:ext cx="517783" cy="457202"/>
          </a:xfrm>
          <a:prstGeom prst="rect">
            <a:avLst/>
          </a:prstGeom>
        </p:spPr>
      </p:pic>
      <p:sp>
        <p:nvSpPr>
          <p:cNvPr id="6" name="CuadroTexto 5">
            <a:extLst>
              <a:ext uri="{FF2B5EF4-FFF2-40B4-BE49-F238E27FC236}">
                <a16:creationId xmlns:a16="http://schemas.microsoft.com/office/drawing/2014/main" id="{5AF63194-9EBB-B41C-3FA0-35C2F2512059}"/>
              </a:ext>
            </a:extLst>
          </p:cNvPr>
          <p:cNvSpPr txBox="1"/>
          <p:nvPr/>
        </p:nvSpPr>
        <p:spPr>
          <a:xfrm>
            <a:off x="8020896" y="4004846"/>
            <a:ext cx="2819400" cy="338554"/>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pPr marL="0" indent="0">
              <a:buNone/>
            </a:pPr>
            <a:r>
              <a:rPr lang="es-ES" sz="1600" dirty="0"/>
              <a:t>Clic en la opción: Titled Border</a:t>
            </a:r>
            <a:endParaRPr lang="es-PE" sz="1600" dirty="0"/>
          </a:p>
        </p:txBody>
      </p:sp>
      <p:pic>
        <p:nvPicPr>
          <p:cNvPr id="7" name="Gráfico 6" descr="Mano con dedo índice apuntando a la derecha con relleno sólido">
            <a:extLst>
              <a:ext uri="{FF2B5EF4-FFF2-40B4-BE49-F238E27FC236}">
                <a16:creationId xmlns:a16="http://schemas.microsoft.com/office/drawing/2014/main" id="{087EB913-54C9-C534-1308-E5BE01FF3C7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6200000">
            <a:off x="8574020" y="4803363"/>
            <a:ext cx="517783" cy="457202"/>
          </a:xfrm>
          <a:prstGeom prst="rect">
            <a:avLst/>
          </a:prstGeom>
        </p:spPr>
      </p:pic>
      <p:sp>
        <p:nvSpPr>
          <p:cNvPr id="8" name="CuadroTexto 7">
            <a:extLst>
              <a:ext uri="{FF2B5EF4-FFF2-40B4-BE49-F238E27FC236}">
                <a16:creationId xmlns:a16="http://schemas.microsoft.com/office/drawing/2014/main" id="{E6816A7C-1D3A-D61F-7428-0E9A11284FF6}"/>
              </a:ext>
            </a:extLst>
          </p:cNvPr>
          <p:cNvSpPr txBox="1"/>
          <p:nvPr/>
        </p:nvSpPr>
        <p:spPr>
          <a:xfrm>
            <a:off x="8991600" y="4825425"/>
            <a:ext cx="2667000" cy="584775"/>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pPr marL="0" indent="0">
              <a:buNone/>
            </a:pPr>
            <a:r>
              <a:rPr lang="es-ES" sz="1600" dirty="0"/>
              <a:t>En la propiedad Title, digitar: </a:t>
            </a:r>
          </a:p>
          <a:p>
            <a:pPr marL="0" indent="0">
              <a:buNone/>
            </a:pPr>
            <a:r>
              <a:rPr lang="es-ES" sz="1600" dirty="0"/>
              <a:t>OPCIONES DE CONTROL</a:t>
            </a:r>
            <a:endParaRPr lang="es-PE" sz="1600" dirty="0"/>
          </a:p>
        </p:txBody>
      </p:sp>
      <p:pic>
        <p:nvPicPr>
          <p:cNvPr id="9" name="Gráfico 8" descr="Mano con dedo índice apuntando a la derecha con relleno sólido">
            <a:extLst>
              <a:ext uri="{FF2B5EF4-FFF2-40B4-BE49-F238E27FC236}">
                <a16:creationId xmlns:a16="http://schemas.microsoft.com/office/drawing/2014/main" id="{9ED6BD43-BF50-98FE-E3A6-1D8F9898DFB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5400000">
            <a:off x="9810917" y="1569907"/>
            <a:ext cx="517783" cy="457202"/>
          </a:xfrm>
          <a:prstGeom prst="rect">
            <a:avLst/>
          </a:prstGeom>
        </p:spPr>
      </p:pic>
      <p:sp>
        <p:nvSpPr>
          <p:cNvPr id="10" name="CuadroTexto 9">
            <a:extLst>
              <a:ext uri="{FF2B5EF4-FFF2-40B4-BE49-F238E27FC236}">
                <a16:creationId xmlns:a16="http://schemas.microsoft.com/office/drawing/2014/main" id="{6630AE38-A51B-91CB-2D8D-8EFC7017174C}"/>
              </a:ext>
            </a:extLst>
          </p:cNvPr>
          <p:cNvSpPr txBox="1"/>
          <p:nvPr/>
        </p:nvSpPr>
        <p:spPr>
          <a:xfrm>
            <a:off x="7848600" y="1219200"/>
            <a:ext cx="4191000" cy="338554"/>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pPr marL="0" indent="0">
              <a:buNone/>
            </a:pPr>
            <a:r>
              <a:rPr lang="es-ES" sz="1600" dirty="0"/>
              <a:t>Clic en los tres puntos, de la propiedad border</a:t>
            </a:r>
            <a:endParaRPr lang="es-PE" sz="1600" dirty="0"/>
          </a:p>
        </p:txBody>
      </p:sp>
      <p:pic>
        <p:nvPicPr>
          <p:cNvPr id="11" name="Gráfico 10" descr="Mano con dedo índice apuntando a la derecha con relleno sólido">
            <a:extLst>
              <a:ext uri="{FF2B5EF4-FFF2-40B4-BE49-F238E27FC236}">
                <a16:creationId xmlns:a16="http://schemas.microsoft.com/office/drawing/2014/main" id="{E5A5E9E4-55FA-41BF-97FB-14AF4B46FE8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5400000">
            <a:off x="8411751" y="6045292"/>
            <a:ext cx="517783" cy="457202"/>
          </a:xfrm>
          <a:prstGeom prst="rect">
            <a:avLst/>
          </a:prstGeom>
        </p:spPr>
      </p:pic>
      <p:sp>
        <p:nvSpPr>
          <p:cNvPr id="15" name="CuadroTexto 14">
            <a:extLst>
              <a:ext uri="{FF2B5EF4-FFF2-40B4-BE49-F238E27FC236}">
                <a16:creationId xmlns:a16="http://schemas.microsoft.com/office/drawing/2014/main" id="{19420FB5-C13A-4CA4-DAA4-FCE64B89AEC0}"/>
              </a:ext>
            </a:extLst>
          </p:cNvPr>
          <p:cNvSpPr txBox="1"/>
          <p:nvPr/>
        </p:nvSpPr>
        <p:spPr>
          <a:xfrm>
            <a:off x="7772400" y="5718893"/>
            <a:ext cx="1905000" cy="338554"/>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pPr marL="0" indent="0">
              <a:buNone/>
            </a:pPr>
            <a:r>
              <a:rPr lang="es-ES" sz="1600" dirty="0"/>
              <a:t>Clic en el botón: OK</a:t>
            </a:r>
            <a:endParaRPr lang="es-PE" sz="1600" dirty="0"/>
          </a:p>
        </p:txBody>
      </p:sp>
    </p:spTree>
    <p:extLst>
      <p:ext uri="{BB962C8B-B14F-4D97-AF65-F5344CB8AC3E}">
        <p14:creationId xmlns:p14="http://schemas.microsoft.com/office/powerpoint/2010/main" val="239971597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n 9">
            <a:extLst>
              <a:ext uri="{FF2B5EF4-FFF2-40B4-BE49-F238E27FC236}">
                <a16:creationId xmlns:a16="http://schemas.microsoft.com/office/drawing/2014/main" id="{C5ED1CC5-254E-18F2-EA94-FB10E2B64A1F}"/>
              </a:ext>
            </a:extLst>
          </p:cNvPr>
          <p:cNvPicPr>
            <a:picLocks noChangeAspect="1"/>
          </p:cNvPicPr>
          <p:nvPr/>
        </p:nvPicPr>
        <p:blipFill>
          <a:blip r:embed="rId2"/>
          <a:stretch>
            <a:fillRect/>
          </a:stretch>
        </p:blipFill>
        <p:spPr>
          <a:xfrm>
            <a:off x="2438400" y="992036"/>
            <a:ext cx="8229600" cy="578976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1" name="Gráfico 10" descr="Mano con dedo índice apuntando a la derecha con relleno sólido">
            <a:extLst>
              <a:ext uri="{FF2B5EF4-FFF2-40B4-BE49-F238E27FC236}">
                <a16:creationId xmlns:a16="http://schemas.microsoft.com/office/drawing/2014/main" id="{B5F11F7E-99EB-A531-7BAE-7893AAF2848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5400000">
            <a:off x="9228009" y="2856116"/>
            <a:ext cx="517783" cy="457202"/>
          </a:xfrm>
          <a:prstGeom prst="rect">
            <a:avLst/>
          </a:prstGeom>
        </p:spPr>
      </p:pic>
      <p:sp>
        <p:nvSpPr>
          <p:cNvPr id="12" name="CuadroTexto 11">
            <a:extLst>
              <a:ext uri="{FF2B5EF4-FFF2-40B4-BE49-F238E27FC236}">
                <a16:creationId xmlns:a16="http://schemas.microsoft.com/office/drawing/2014/main" id="{37152D6B-6AAD-3A36-47B9-C07E537D142B}"/>
              </a:ext>
            </a:extLst>
          </p:cNvPr>
          <p:cNvSpPr txBox="1"/>
          <p:nvPr/>
        </p:nvSpPr>
        <p:spPr>
          <a:xfrm>
            <a:off x="8305800" y="2286000"/>
            <a:ext cx="2362200" cy="584775"/>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pPr marL="0" indent="0">
              <a:buNone/>
            </a:pPr>
            <a:r>
              <a:rPr lang="es-ES" sz="1600" dirty="0"/>
              <a:t>Clic en los tres puntos, en la propiedad Color</a:t>
            </a:r>
            <a:endParaRPr lang="es-PE" sz="1600" dirty="0"/>
          </a:p>
        </p:txBody>
      </p:sp>
      <p:pic>
        <p:nvPicPr>
          <p:cNvPr id="20" name="Gráfico 19" descr="Mano con dedo índice apuntando a la derecha con relleno sólido">
            <a:extLst>
              <a:ext uri="{FF2B5EF4-FFF2-40B4-BE49-F238E27FC236}">
                <a16:creationId xmlns:a16="http://schemas.microsoft.com/office/drawing/2014/main" id="{98B1DA6E-11A4-3CCC-3B56-7D44B792146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6200000">
            <a:off x="6675310" y="5178136"/>
            <a:ext cx="517783" cy="457202"/>
          </a:xfrm>
          <a:prstGeom prst="rect">
            <a:avLst/>
          </a:prstGeom>
        </p:spPr>
      </p:pic>
      <p:sp>
        <p:nvSpPr>
          <p:cNvPr id="21" name="CuadroTexto 20">
            <a:extLst>
              <a:ext uri="{FF2B5EF4-FFF2-40B4-BE49-F238E27FC236}">
                <a16:creationId xmlns:a16="http://schemas.microsoft.com/office/drawing/2014/main" id="{DE3E8319-F712-7666-86B6-30D545164BA9}"/>
              </a:ext>
            </a:extLst>
          </p:cNvPr>
          <p:cNvSpPr txBox="1"/>
          <p:nvPr/>
        </p:nvSpPr>
        <p:spPr>
          <a:xfrm>
            <a:off x="6172200" y="5605046"/>
            <a:ext cx="1905000" cy="338554"/>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pPr marL="0" indent="0">
              <a:buNone/>
            </a:pPr>
            <a:r>
              <a:rPr lang="es-ES" sz="1600" dirty="0"/>
              <a:t>Seleccionar un color</a:t>
            </a:r>
            <a:endParaRPr lang="es-PE" sz="1600" dirty="0"/>
          </a:p>
        </p:txBody>
      </p:sp>
      <p:pic>
        <p:nvPicPr>
          <p:cNvPr id="22" name="Gráfico 21" descr="Mano con dedo índice apuntando a la derecha con relleno sólido">
            <a:extLst>
              <a:ext uri="{FF2B5EF4-FFF2-40B4-BE49-F238E27FC236}">
                <a16:creationId xmlns:a16="http://schemas.microsoft.com/office/drawing/2014/main" id="{C093DA0B-D169-0C5B-D75C-019464784CE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5400000">
            <a:off x="9189907" y="6072946"/>
            <a:ext cx="517783" cy="457202"/>
          </a:xfrm>
          <a:prstGeom prst="rect">
            <a:avLst/>
          </a:prstGeom>
        </p:spPr>
      </p:pic>
      <p:sp>
        <p:nvSpPr>
          <p:cNvPr id="23" name="CuadroTexto 22">
            <a:extLst>
              <a:ext uri="{FF2B5EF4-FFF2-40B4-BE49-F238E27FC236}">
                <a16:creationId xmlns:a16="http://schemas.microsoft.com/office/drawing/2014/main" id="{5C3CDD9C-80D5-FCB1-6AC5-3D946E632CE3}"/>
              </a:ext>
            </a:extLst>
          </p:cNvPr>
          <p:cNvSpPr txBox="1"/>
          <p:nvPr/>
        </p:nvSpPr>
        <p:spPr>
          <a:xfrm>
            <a:off x="8458200" y="5715000"/>
            <a:ext cx="1905000" cy="338554"/>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pPr marL="0" indent="0">
              <a:buNone/>
            </a:pPr>
            <a:r>
              <a:rPr lang="es-ES" sz="1600" dirty="0"/>
              <a:t>Clic en el botón: OK</a:t>
            </a:r>
            <a:endParaRPr lang="es-PE" sz="1600" dirty="0"/>
          </a:p>
        </p:txBody>
      </p:sp>
    </p:spTree>
    <p:extLst>
      <p:ext uri="{BB962C8B-B14F-4D97-AF65-F5344CB8AC3E}">
        <p14:creationId xmlns:p14="http://schemas.microsoft.com/office/powerpoint/2010/main" val="362950596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A1FEAAC6-5806-1838-C40B-C91CF47207A1}"/>
              </a:ext>
            </a:extLst>
          </p:cNvPr>
          <p:cNvPicPr>
            <a:picLocks noChangeAspect="1"/>
          </p:cNvPicPr>
          <p:nvPr/>
        </p:nvPicPr>
        <p:blipFill>
          <a:blip r:embed="rId2"/>
          <a:stretch>
            <a:fillRect/>
          </a:stretch>
        </p:blipFill>
        <p:spPr>
          <a:xfrm>
            <a:off x="1600200" y="76200"/>
            <a:ext cx="3981377" cy="668275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 name="Gráfico 3" descr="Mano con dedo índice apuntando a la derecha con relleno sólido">
            <a:extLst>
              <a:ext uri="{FF2B5EF4-FFF2-40B4-BE49-F238E27FC236}">
                <a16:creationId xmlns:a16="http://schemas.microsoft.com/office/drawing/2014/main" id="{1B4AFA08-966D-6C26-F412-06FB0F007A9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5400000">
            <a:off x="5075107" y="2392491"/>
            <a:ext cx="517783" cy="457202"/>
          </a:xfrm>
          <a:prstGeom prst="rect">
            <a:avLst/>
          </a:prstGeom>
        </p:spPr>
      </p:pic>
      <p:sp>
        <p:nvSpPr>
          <p:cNvPr id="5" name="CuadroTexto 4">
            <a:extLst>
              <a:ext uri="{FF2B5EF4-FFF2-40B4-BE49-F238E27FC236}">
                <a16:creationId xmlns:a16="http://schemas.microsoft.com/office/drawing/2014/main" id="{9521C020-62EA-9CA8-46E3-E5C16C3C3161}"/>
              </a:ext>
            </a:extLst>
          </p:cNvPr>
          <p:cNvSpPr txBox="1"/>
          <p:nvPr/>
        </p:nvSpPr>
        <p:spPr>
          <a:xfrm>
            <a:off x="4267200" y="1795385"/>
            <a:ext cx="2133600" cy="584775"/>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pPr marL="0" indent="0">
              <a:buNone/>
            </a:pPr>
            <a:r>
              <a:rPr lang="es-ES" sz="1600" dirty="0"/>
              <a:t>Clic en los tres puntos, de la propiedad: Font</a:t>
            </a:r>
            <a:endParaRPr lang="es-PE" sz="1600" dirty="0"/>
          </a:p>
        </p:txBody>
      </p:sp>
      <p:pic>
        <p:nvPicPr>
          <p:cNvPr id="6" name="Gráfico 5" descr="Mano con dedo índice apuntando a la derecha con relleno sólido">
            <a:extLst>
              <a:ext uri="{FF2B5EF4-FFF2-40B4-BE49-F238E27FC236}">
                <a16:creationId xmlns:a16="http://schemas.microsoft.com/office/drawing/2014/main" id="{ED4E917B-D61A-7F1F-3479-B35072DE23F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6200000">
            <a:off x="2027107" y="4755153"/>
            <a:ext cx="517783" cy="457202"/>
          </a:xfrm>
          <a:prstGeom prst="rect">
            <a:avLst/>
          </a:prstGeom>
        </p:spPr>
      </p:pic>
      <p:sp>
        <p:nvSpPr>
          <p:cNvPr id="7" name="CuadroTexto 6">
            <a:extLst>
              <a:ext uri="{FF2B5EF4-FFF2-40B4-BE49-F238E27FC236}">
                <a16:creationId xmlns:a16="http://schemas.microsoft.com/office/drawing/2014/main" id="{C86E30EE-F8AB-ABB8-83CE-0ED9096C3B72}"/>
              </a:ext>
            </a:extLst>
          </p:cNvPr>
          <p:cNvSpPr txBox="1"/>
          <p:nvPr/>
        </p:nvSpPr>
        <p:spPr>
          <a:xfrm>
            <a:off x="1600198" y="5224509"/>
            <a:ext cx="1371600" cy="584775"/>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pPr marL="0" indent="0">
              <a:buNone/>
            </a:pPr>
            <a:r>
              <a:rPr lang="es-ES" sz="1600" dirty="0"/>
              <a:t>Clic en el tipo de letra</a:t>
            </a:r>
            <a:endParaRPr lang="es-PE" sz="1600" dirty="0"/>
          </a:p>
        </p:txBody>
      </p:sp>
      <p:pic>
        <p:nvPicPr>
          <p:cNvPr id="8" name="Gráfico 7" descr="Mano con dedo índice apuntando a la derecha con relleno sólido">
            <a:extLst>
              <a:ext uri="{FF2B5EF4-FFF2-40B4-BE49-F238E27FC236}">
                <a16:creationId xmlns:a16="http://schemas.microsoft.com/office/drawing/2014/main" id="{432DE794-857A-637A-68AA-4EB122B56F0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6200000">
            <a:off x="3638405" y="4598163"/>
            <a:ext cx="517783" cy="457202"/>
          </a:xfrm>
          <a:prstGeom prst="rect">
            <a:avLst/>
          </a:prstGeom>
        </p:spPr>
      </p:pic>
      <p:sp>
        <p:nvSpPr>
          <p:cNvPr id="9" name="CuadroTexto 8">
            <a:extLst>
              <a:ext uri="{FF2B5EF4-FFF2-40B4-BE49-F238E27FC236}">
                <a16:creationId xmlns:a16="http://schemas.microsoft.com/office/drawing/2014/main" id="{DE9A30E8-E519-DBB8-DBD2-C4C0A34F0BB7}"/>
              </a:ext>
            </a:extLst>
          </p:cNvPr>
          <p:cNvSpPr txBox="1"/>
          <p:nvPr/>
        </p:nvSpPr>
        <p:spPr>
          <a:xfrm>
            <a:off x="3516298" y="5052365"/>
            <a:ext cx="914399" cy="830997"/>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pPr marL="0" indent="0">
              <a:buNone/>
            </a:pPr>
            <a:r>
              <a:rPr lang="es-ES" sz="1600" dirty="0"/>
              <a:t>Clic en el estilo Bold</a:t>
            </a:r>
            <a:endParaRPr lang="es-PE" sz="1600" dirty="0"/>
          </a:p>
        </p:txBody>
      </p:sp>
      <p:pic>
        <p:nvPicPr>
          <p:cNvPr id="10" name="Gráfico 9" descr="Mano con dedo índice apuntando a la derecha con relleno sólido">
            <a:extLst>
              <a:ext uri="{FF2B5EF4-FFF2-40B4-BE49-F238E27FC236}">
                <a16:creationId xmlns:a16="http://schemas.microsoft.com/office/drawing/2014/main" id="{76FADF30-C508-937B-0591-73642D41645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a:off x="4008308" y="6324598"/>
            <a:ext cx="517783" cy="457202"/>
          </a:xfrm>
          <a:prstGeom prst="rect">
            <a:avLst/>
          </a:prstGeom>
        </p:spPr>
      </p:pic>
      <p:sp>
        <p:nvSpPr>
          <p:cNvPr id="18" name="CuadroTexto 17">
            <a:extLst>
              <a:ext uri="{FF2B5EF4-FFF2-40B4-BE49-F238E27FC236}">
                <a16:creationId xmlns:a16="http://schemas.microsoft.com/office/drawing/2014/main" id="{A6408E97-6B63-307E-F4D1-42BF2E5454ED}"/>
              </a:ext>
            </a:extLst>
          </p:cNvPr>
          <p:cNvSpPr txBox="1"/>
          <p:nvPr/>
        </p:nvSpPr>
        <p:spPr>
          <a:xfrm>
            <a:off x="4495800" y="6367046"/>
            <a:ext cx="1905000" cy="338554"/>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pPr marL="0" indent="0">
              <a:buNone/>
            </a:pPr>
            <a:r>
              <a:rPr lang="es-ES" sz="1600" dirty="0"/>
              <a:t>Clic en el botón: OK</a:t>
            </a:r>
            <a:endParaRPr lang="es-PE" sz="1600" dirty="0"/>
          </a:p>
        </p:txBody>
      </p:sp>
      <p:sp>
        <p:nvSpPr>
          <p:cNvPr id="23" name="CuadroTexto 22">
            <a:extLst>
              <a:ext uri="{FF2B5EF4-FFF2-40B4-BE49-F238E27FC236}">
                <a16:creationId xmlns:a16="http://schemas.microsoft.com/office/drawing/2014/main" id="{18CFF638-8EC3-B4F2-A787-E78C28663584}"/>
              </a:ext>
            </a:extLst>
          </p:cNvPr>
          <p:cNvSpPr txBox="1"/>
          <p:nvPr/>
        </p:nvSpPr>
        <p:spPr>
          <a:xfrm>
            <a:off x="4876800" y="5139154"/>
            <a:ext cx="1143003" cy="338554"/>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pPr marL="0" indent="0">
              <a:buNone/>
            </a:pPr>
            <a:r>
              <a:rPr lang="es-ES" sz="1600" dirty="0"/>
              <a:t>Clic en: 18</a:t>
            </a:r>
            <a:endParaRPr lang="es-PE" sz="1600" dirty="0"/>
          </a:p>
        </p:txBody>
      </p:sp>
      <p:pic>
        <p:nvPicPr>
          <p:cNvPr id="31" name="Gráfico 30" descr="Mano con dedo índice apuntando a la derecha con relleno sólido">
            <a:extLst>
              <a:ext uri="{FF2B5EF4-FFF2-40B4-BE49-F238E27FC236}">
                <a16:creationId xmlns:a16="http://schemas.microsoft.com/office/drawing/2014/main" id="{DB951A79-0650-3B2F-450E-71675B8E871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6200000">
            <a:off x="4465510" y="5062952"/>
            <a:ext cx="517783" cy="457202"/>
          </a:xfrm>
          <a:prstGeom prst="rect">
            <a:avLst/>
          </a:prstGeom>
        </p:spPr>
      </p:pic>
      <p:pic>
        <p:nvPicPr>
          <p:cNvPr id="33" name="Imagen 32">
            <a:extLst>
              <a:ext uri="{FF2B5EF4-FFF2-40B4-BE49-F238E27FC236}">
                <a16:creationId xmlns:a16="http://schemas.microsoft.com/office/drawing/2014/main" id="{4A00301C-8E6F-450D-4ECA-AB55038C75D8}"/>
              </a:ext>
            </a:extLst>
          </p:cNvPr>
          <p:cNvPicPr>
            <a:picLocks noChangeAspect="1"/>
          </p:cNvPicPr>
          <p:nvPr/>
        </p:nvPicPr>
        <p:blipFill>
          <a:blip r:embed="rId5"/>
          <a:stretch>
            <a:fillRect/>
          </a:stretch>
        </p:blipFill>
        <p:spPr>
          <a:xfrm>
            <a:off x="6553200" y="990600"/>
            <a:ext cx="3901384" cy="576835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34" name="Gráfico 33" descr="Mano con dedo índice apuntando a la derecha con relleno sólido">
            <a:extLst>
              <a:ext uri="{FF2B5EF4-FFF2-40B4-BE49-F238E27FC236}">
                <a16:creationId xmlns:a16="http://schemas.microsoft.com/office/drawing/2014/main" id="{29B2FD98-161F-57FA-40B5-9A197037B05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5400000">
            <a:off x="9950557" y="3474907"/>
            <a:ext cx="517783" cy="457202"/>
          </a:xfrm>
          <a:prstGeom prst="rect">
            <a:avLst/>
          </a:prstGeom>
        </p:spPr>
      </p:pic>
      <p:sp>
        <p:nvSpPr>
          <p:cNvPr id="35" name="CuadroTexto 34">
            <a:extLst>
              <a:ext uri="{FF2B5EF4-FFF2-40B4-BE49-F238E27FC236}">
                <a16:creationId xmlns:a16="http://schemas.microsoft.com/office/drawing/2014/main" id="{5634246B-3A2B-8218-BFBC-BDE94DA9C8D4}"/>
              </a:ext>
            </a:extLst>
          </p:cNvPr>
          <p:cNvSpPr txBox="1"/>
          <p:nvPr/>
        </p:nvSpPr>
        <p:spPr>
          <a:xfrm>
            <a:off x="8991600" y="2890133"/>
            <a:ext cx="2446186" cy="584775"/>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pPr marL="0" indent="0">
              <a:buNone/>
            </a:pPr>
            <a:r>
              <a:rPr lang="es-ES" sz="1600" dirty="0"/>
              <a:t>Clic en la flecha debajo de propiedad Justification</a:t>
            </a:r>
            <a:endParaRPr lang="es-PE" sz="1600" dirty="0"/>
          </a:p>
        </p:txBody>
      </p:sp>
      <p:sp>
        <p:nvSpPr>
          <p:cNvPr id="36" name="CuadroTexto 35">
            <a:extLst>
              <a:ext uri="{FF2B5EF4-FFF2-40B4-BE49-F238E27FC236}">
                <a16:creationId xmlns:a16="http://schemas.microsoft.com/office/drawing/2014/main" id="{2094EA46-09B4-17B1-788C-A8548CDBCD34}"/>
              </a:ext>
            </a:extLst>
          </p:cNvPr>
          <p:cNvSpPr txBox="1"/>
          <p:nvPr/>
        </p:nvSpPr>
        <p:spPr>
          <a:xfrm>
            <a:off x="6553196" y="4241989"/>
            <a:ext cx="1447804" cy="584775"/>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pPr marL="0" indent="0">
              <a:buNone/>
            </a:pPr>
            <a:r>
              <a:rPr lang="es-ES" sz="1600" dirty="0"/>
              <a:t>Clic en la opción: Center</a:t>
            </a:r>
            <a:endParaRPr lang="es-PE" sz="1600" dirty="0"/>
          </a:p>
        </p:txBody>
      </p:sp>
      <p:pic>
        <p:nvPicPr>
          <p:cNvPr id="37" name="Gráfico 36" descr="Mano con dedo índice apuntando a la derecha con relleno sólido">
            <a:extLst>
              <a:ext uri="{FF2B5EF4-FFF2-40B4-BE49-F238E27FC236}">
                <a16:creationId xmlns:a16="http://schemas.microsoft.com/office/drawing/2014/main" id="{9181117E-D1AE-33D9-3044-2B12D3E7E36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986109" y="4295486"/>
            <a:ext cx="517783" cy="457202"/>
          </a:xfrm>
          <a:prstGeom prst="rect">
            <a:avLst/>
          </a:prstGeom>
        </p:spPr>
      </p:pic>
      <p:pic>
        <p:nvPicPr>
          <p:cNvPr id="38" name="Gráfico 37" descr="Mano con dedo índice apuntando a la derecha con relleno sólido">
            <a:extLst>
              <a:ext uri="{FF2B5EF4-FFF2-40B4-BE49-F238E27FC236}">
                <a16:creationId xmlns:a16="http://schemas.microsoft.com/office/drawing/2014/main" id="{539673DC-0AA0-693F-B158-6C1925E3D1D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a:off x="9072528" y="5288295"/>
            <a:ext cx="517783" cy="457202"/>
          </a:xfrm>
          <a:prstGeom prst="rect">
            <a:avLst/>
          </a:prstGeom>
        </p:spPr>
      </p:pic>
      <p:sp>
        <p:nvSpPr>
          <p:cNvPr id="39" name="CuadroTexto 38">
            <a:extLst>
              <a:ext uri="{FF2B5EF4-FFF2-40B4-BE49-F238E27FC236}">
                <a16:creationId xmlns:a16="http://schemas.microsoft.com/office/drawing/2014/main" id="{F17B2944-3AD1-F7D5-9B19-A2A795D6C66D}"/>
              </a:ext>
            </a:extLst>
          </p:cNvPr>
          <p:cNvSpPr txBox="1"/>
          <p:nvPr/>
        </p:nvSpPr>
        <p:spPr>
          <a:xfrm>
            <a:off x="9525000" y="5298586"/>
            <a:ext cx="1981200" cy="338554"/>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pPr marL="0" indent="0">
              <a:buNone/>
            </a:pPr>
            <a:r>
              <a:rPr lang="es-ES" sz="1600" dirty="0"/>
              <a:t>Clic en el botón: OK</a:t>
            </a:r>
            <a:endParaRPr lang="es-PE" sz="1600" dirty="0"/>
          </a:p>
        </p:txBody>
      </p:sp>
    </p:spTree>
    <p:extLst>
      <p:ext uri="{BB962C8B-B14F-4D97-AF65-F5344CB8AC3E}">
        <p14:creationId xmlns:p14="http://schemas.microsoft.com/office/powerpoint/2010/main" val="147233291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6B694B1C-7D77-E69D-0DB0-DD60B444BA34}"/>
              </a:ext>
            </a:extLst>
          </p:cNvPr>
          <p:cNvPicPr>
            <a:picLocks noChangeAspect="1"/>
          </p:cNvPicPr>
          <p:nvPr/>
        </p:nvPicPr>
        <p:blipFill>
          <a:blip r:embed="rId2"/>
          <a:stretch>
            <a:fillRect/>
          </a:stretch>
        </p:blipFill>
        <p:spPr>
          <a:xfrm>
            <a:off x="228600" y="76200"/>
            <a:ext cx="5334000" cy="665018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 name="Gráfico 4" descr="Mano con dedo índice apuntando a la derecha con relleno sólido">
            <a:extLst>
              <a:ext uri="{FF2B5EF4-FFF2-40B4-BE49-F238E27FC236}">
                <a16:creationId xmlns:a16="http://schemas.microsoft.com/office/drawing/2014/main" id="{51D8EE0B-9337-328C-8060-822AA5CF89E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5400000">
            <a:off x="3855911" y="5913307"/>
            <a:ext cx="517783" cy="457202"/>
          </a:xfrm>
          <a:prstGeom prst="rect">
            <a:avLst/>
          </a:prstGeom>
        </p:spPr>
      </p:pic>
      <p:sp>
        <p:nvSpPr>
          <p:cNvPr id="8" name="CuadroTexto 7">
            <a:extLst>
              <a:ext uri="{FF2B5EF4-FFF2-40B4-BE49-F238E27FC236}">
                <a16:creationId xmlns:a16="http://schemas.microsoft.com/office/drawing/2014/main" id="{90D12C73-C3C3-73F3-1D08-F090CC431CCC}"/>
              </a:ext>
            </a:extLst>
          </p:cNvPr>
          <p:cNvSpPr txBox="1"/>
          <p:nvPr/>
        </p:nvSpPr>
        <p:spPr>
          <a:xfrm>
            <a:off x="3200400" y="5557133"/>
            <a:ext cx="2057400" cy="338554"/>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pPr marL="0" indent="0">
              <a:buNone/>
            </a:pPr>
            <a:r>
              <a:rPr lang="es-ES" sz="1600" dirty="0"/>
              <a:t>Clic en el botón: Close</a:t>
            </a:r>
            <a:endParaRPr lang="es-PE" sz="1600" dirty="0"/>
          </a:p>
        </p:txBody>
      </p:sp>
      <p:pic>
        <p:nvPicPr>
          <p:cNvPr id="11" name="Imagen 10">
            <a:extLst>
              <a:ext uri="{FF2B5EF4-FFF2-40B4-BE49-F238E27FC236}">
                <a16:creationId xmlns:a16="http://schemas.microsoft.com/office/drawing/2014/main" id="{93EDB346-5E11-1B3F-A8F4-240F44E2ABC3}"/>
              </a:ext>
            </a:extLst>
          </p:cNvPr>
          <p:cNvPicPr>
            <a:picLocks noChangeAspect="1"/>
          </p:cNvPicPr>
          <p:nvPr/>
        </p:nvPicPr>
        <p:blipFill>
          <a:blip r:embed="rId5"/>
          <a:stretch>
            <a:fillRect/>
          </a:stretch>
        </p:blipFill>
        <p:spPr>
          <a:xfrm>
            <a:off x="5683022" y="1477256"/>
            <a:ext cx="6356578" cy="416154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56683442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esquinas redondeadas 1">
            <a:extLst>
              <a:ext uri="{FF2B5EF4-FFF2-40B4-BE49-F238E27FC236}">
                <a16:creationId xmlns:a16="http://schemas.microsoft.com/office/drawing/2014/main" id="{ACCB9AA8-8CDE-C68E-AAE9-6D24BD290AAD}"/>
              </a:ext>
            </a:extLst>
          </p:cNvPr>
          <p:cNvSpPr/>
          <p:nvPr/>
        </p:nvSpPr>
        <p:spPr>
          <a:xfrm>
            <a:off x="2362200" y="2971800"/>
            <a:ext cx="7751773" cy="643591"/>
          </a:xfrm>
          <a:prstGeom prst="roundRect">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a:noFill/>
          </a:ln>
          <a:effectLst>
            <a:glow rad="101600">
              <a:srgbClr val="F79646">
                <a:satMod val="175000"/>
                <a:alpha val="40000"/>
              </a:srgbClr>
            </a:glow>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algn="ctr">
              <a:buClrTx/>
            </a:pPr>
            <a:endParaRPr lang="es-ES" sz="3200" b="1" kern="1200" dirty="0">
              <a:solidFill>
                <a:prstClr val="white"/>
              </a:solidFill>
              <a:latin typeface="Calibri"/>
              <a:ea typeface="+mn-ea"/>
              <a:cs typeface="+mn-cs"/>
            </a:endParaRPr>
          </a:p>
          <a:p>
            <a:pPr algn="ctr">
              <a:buClrTx/>
            </a:pPr>
            <a:r>
              <a:rPr lang="es-ES" sz="3200" b="1" kern="1200" dirty="0">
                <a:solidFill>
                  <a:prstClr val="white"/>
                </a:solidFill>
                <a:latin typeface="Calibri"/>
                <a:ea typeface="+mn-ea"/>
                <a:cs typeface="+mn-cs"/>
              </a:rPr>
              <a:t>Agregar Un JButton</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s-PE" sz="3200" b="1" i="0" u="none" strike="noStrike" kern="1200" cap="none" spc="0" normalizeH="0" baseline="0" noProof="0" dirty="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308639987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56CD6F05-57CE-9F57-4AE8-4ADE681E1EB6}"/>
              </a:ext>
            </a:extLst>
          </p:cNvPr>
          <p:cNvSpPr txBox="1"/>
          <p:nvPr/>
        </p:nvSpPr>
        <p:spPr>
          <a:xfrm>
            <a:off x="228600" y="1152689"/>
            <a:ext cx="11658600" cy="1361911"/>
          </a:xfrm>
          <a:prstGeom prst="rect">
            <a:avLst/>
          </a:prstGeom>
          <a:noFill/>
        </p:spPr>
        <p:txBody>
          <a:bodyPr wrap="square">
            <a:spAutoFit/>
          </a:bodyPr>
          <a:lstStyle/>
          <a:p>
            <a:pPr marL="285750" indent="-285750" algn="just">
              <a:buFont typeface="Wingdings" panose="05000000000000000000" pitchFamily="2" charset="2"/>
              <a:buChar char="q"/>
            </a:pPr>
            <a:r>
              <a:rPr lang="es-ES" b="1" dirty="0"/>
              <a:t>En Java, un JButton es una clase proporcionada por la plataforma Java Swing que se utiliza para crear un botón interactivo en una interfaz de usuario.</a:t>
            </a:r>
          </a:p>
          <a:p>
            <a:pPr marL="285750" indent="-285750" algn="just">
              <a:buFont typeface="Wingdings" panose="05000000000000000000" pitchFamily="2" charset="2"/>
              <a:buChar char="q"/>
            </a:pPr>
            <a:endParaRPr lang="es-ES" sz="1050" b="1" dirty="0"/>
          </a:p>
          <a:p>
            <a:pPr marL="285750" indent="-285750" algn="just">
              <a:buFont typeface="Wingdings" panose="05000000000000000000" pitchFamily="2" charset="2"/>
              <a:buChar char="q"/>
            </a:pPr>
            <a:r>
              <a:rPr lang="es-ES" b="1" dirty="0"/>
              <a:t>Un JButton representa un componente gráfico en forma de botón que los usuarios pueden hacer clic para realizar una acción o activar una funcionalidad específica en una aplicación.</a:t>
            </a:r>
            <a:endParaRPr lang="es-PE" b="1" dirty="0"/>
          </a:p>
        </p:txBody>
      </p:sp>
      <p:pic>
        <p:nvPicPr>
          <p:cNvPr id="5" name="Imagen 4">
            <a:extLst>
              <a:ext uri="{FF2B5EF4-FFF2-40B4-BE49-F238E27FC236}">
                <a16:creationId xmlns:a16="http://schemas.microsoft.com/office/drawing/2014/main" id="{39834159-E181-0E26-2A41-D7C643821439}"/>
              </a:ext>
            </a:extLst>
          </p:cNvPr>
          <p:cNvPicPr>
            <a:picLocks noChangeAspect="1"/>
          </p:cNvPicPr>
          <p:nvPr/>
        </p:nvPicPr>
        <p:blipFill>
          <a:blip r:embed="rId2"/>
          <a:stretch>
            <a:fillRect/>
          </a:stretch>
        </p:blipFill>
        <p:spPr>
          <a:xfrm>
            <a:off x="103691" y="2632969"/>
            <a:ext cx="11935909" cy="323443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Gráfico 5" descr="Mano con dedo índice apuntando a la derecha con relleno sólido">
            <a:extLst>
              <a:ext uri="{FF2B5EF4-FFF2-40B4-BE49-F238E27FC236}">
                <a16:creationId xmlns:a16="http://schemas.microsoft.com/office/drawing/2014/main" id="{94D63F80-A4C9-F87B-1719-9B7F20FD360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5400000">
            <a:off x="2027111" y="3404174"/>
            <a:ext cx="517783" cy="457202"/>
          </a:xfrm>
          <a:prstGeom prst="rect">
            <a:avLst/>
          </a:prstGeom>
        </p:spPr>
      </p:pic>
      <p:sp>
        <p:nvSpPr>
          <p:cNvPr id="7" name="CuadroTexto 6">
            <a:extLst>
              <a:ext uri="{FF2B5EF4-FFF2-40B4-BE49-F238E27FC236}">
                <a16:creationId xmlns:a16="http://schemas.microsoft.com/office/drawing/2014/main" id="{789B3FD7-5A6D-94DC-9077-ADC7C4108A5A}"/>
              </a:ext>
            </a:extLst>
          </p:cNvPr>
          <p:cNvSpPr txBox="1"/>
          <p:nvPr/>
        </p:nvSpPr>
        <p:spPr>
          <a:xfrm>
            <a:off x="1600200" y="3048000"/>
            <a:ext cx="1524000" cy="338554"/>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pPr marL="0" indent="0">
              <a:buNone/>
            </a:pPr>
            <a:r>
              <a:rPr lang="es-ES" sz="1600" dirty="0"/>
              <a:t>Clic en: Button</a:t>
            </a:r>
            <a:endParaRPr lang="es-PE" sz="1600" dirty="0"/>
          </a:p>
        </p:txBody>
      </p:sp>
    </p:spTree>
    <p:extLst>
      <p:ext uri="{BB962C8B-B14F-4D97-AF65-F5344CB8AC3E}">
        <p14:creationId xmlns:p14="http://schemas.microsoft.com/office/powerpoint/2010/main" val="243225619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E2FFD8B4-7F12-E8F9-A743-4E8ABAE59716}"/>
              </a:ext>
            </a:extLst>
          </p:cNvPr>
          <p:cNvPicPr>
            <a:picLocks noChangeAspect="1"/>
          </p:cNvPicPr>
          <p:nvPr/>
        </p:nvPicPr>
        <p:blipFill>
          <a:blip r:embed="rId2"/>
          <a:stretch>
            <a:fillRect/>
          </a:stretch>
        </p:blipFill>
        <p:spPr>
          <a:xfrm>
            <a:off x="114300" y="1477176"/>
            <a:ext cx="11963400" cy="439022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 name="Gráfico 3" descr="Mano con dedo índice apuntando a la derecha con relleno sólido">
            <a:extLst>
              <a:ext uri="{FF2B5EF4-FFF2-40B4-BE49-F238E27FC236}">
                <a16:creationId xmlns:a16="http://schemas.microsoft.com/office/drawing/2014/main" id="{014E5CD2-4082-8C38-B1EC-3BA63F9C805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6200000">
            <a:off x="11171107" y="2395726"/>
            <a:ext cx="517783" cy="457202"/>
          </a:xfrm>
          <a:prstGeom prst="rect">
            <a:avLst/>
          </a:prstGeom>
        </p:spPr>
      </p:pic>
      <p:sp>
        <p:nvSpPr>
          <p:cNvPr id="5" name="CuadroTexto 4">
            <a:extLst>
              <a:ext uri="{FF2B5EF4-FFF2-40B4-BE49-F238E27FC236}">
                <a16:creationId xmlns:a16="http://schemas.microsoft.com/office/drawing/2014/main" id="{83B7B3FF-7E6A-9F3B-DDF8-6C9EA76B4DEA}"/>
              </a:ext>
            </a:extLst>
          </p:cNvPr>
          <p:cNvSpPr txBox="1"/>
          <p:nvPr/>
        </p:nvSpPr>
        <p:spPr>
          <a:xfrm>
            <a:off x="10591800" y="2861846"/>
            <a:ext cx="1447800" cy="338554"/>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pPr marL="0" indent="0">
              <a:buNone/>
            </a:pPr>
            <a:r>
              <a:rPr lang="es-ES" sz="1600" dirty="0"/>
              <a:t>Clic y arrastre</a:t>
            </a:r>
            <a:endParaRPr lang="es-PE" sz="1600" dirty="0"/>
          </a:p>
        </p:txBody>
      </p:sp>
      <p:cxnSp>
        <p:nvCxnSpPr>
          <p:cNvPr id="6" name="Conector recto de flecha 5">
            <a:extLst>
              <a:ext uri="{FF2B5EF4-FFF2-40B4-BE49-F238E27FC236}">
                <a16:creationId xmlns:a16="http://schemas.microsoft.com/office/drawing/2014/main" id="{866B6F6B-2526-E62E-8E91-67EAF3BE0BE2}"/>
              </a:ext>
            </a:extLst>
          </p:cNvPr>
          <p:cNvCxnSpPr>
            <a:cxnSpLocks/>
          </p:cNvCxnSpPr>
          <p:nvPr/>
        </p:nvCxnSpPr>
        <p:spPr>
          <a:xfrm flipH="1">
            <a:off x="990600" y="2286000"/>
            <a:ext cx="10287000" cy="266700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1001559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uadroTexto 5">
            <a:extLst>
              <a:ext uri="{FF2B5EF4-FFF2-40B4-BE49-F238E27FC236}">
                <a16:creationId xmlns:a16="http://schemas.microsoft.com/office/drawing/2014/main" id="{5890D602-D242-FF9A-A559-6B4BF3600BF5}"/>
              </a:ext>
            </a:extLst>
          </p:cNvPr>
          <p:cNvSpPr txBox="1"/>
          <p:nvPr/>
        </p:nvSpPr>
        <p:spPr>
          <a:xfrm>
            <a:off x="76200" y="135315"/>
            <a:ext cx="7315200" cy="6494085"/>
          </a:xfrm>
          <a:prstGeom prst="rect">
            <a:avLst/>
          </a:prstGeom>
          <a:noFill/>
        </p:spPr>
        <p:txBody>
          <a:bodyPr wrap="square">
            <a:spAutoFit/>
          </a:bodyPr>
          <a:lstStyle/>
          <a:p>
            <a:pPr marL="285750" indent="-285750" algn="just">
              <a:buFont typeface="Wingdings" panose="05000000000000000000" pitchFamily="2" charset="2"/>
              <a:buChar char="q"/>
            </a:pPr>
            <a:r>
              <a:rPr lang="es-ES" sz="3200" dirty="0"/>
              <a:t>En el contexto de la programación orientada a objetos, una clase entidad en Java es una representación de un objeto o concepto del mundo real.</a:t>
            </a:r>
          </a:p>
          <a:p>
            <a:pPr marL="285750" indent="-285750" algn="just">
              <a:buFont typeface="Wingdings" panose="05000000000000000000" pitchFamily="2" charset="2"/>
              <a:buChar char="q"/>
            </a:pPr>
            <a:endParaRPr lang="es-ES" sz="3200" dirty="0"/>
          </a:p>
          <a:p>
            <a:pPr marL="285750" indent="-285750" algn="just">
              <a:buFont typeface="Wingdings" panose="05000000000000000000" pitchFamily="2" charset="2"/>
              <a:buChar char="q"/>
            </a:pPr>
            <a:r>
              <a:rPr lang="es-ES" sz="3200" dirty="0"/>
              <a:t> Una clase entidad encapsula datos y comportamientos relacionados en un solo lugar.</a:t>
            </a:r>
          </a:p>
          <a:p>
            <a:pPr marL="285750" indent="-285750" algn="just">
              <a:buFont typeface="Wingdings" panose="05000000000000000000" pitchFamily="2" charset="2"/>
              <a:buChar char="q"/>
            </a:pPr>
            <a:endParaRPr lang="es-ES" sz="3200" dirty="0"/>
          </a:p>
          <a:p>
            <a:pPr marL="285750" indent="-285750" algn="just">
              <a:buFont typeface="Wingdings" panose="05000000000000000000" pitchFamily="2" charset="2"/>
              <a:buChar char="q"/>
            </a:pPr>
            <a:r>
              <a:rPr lang="es-ES" sz="3200" dirty="0"/>
              <a:t>Una clase entidad es una plantilla o un molde que define las propiedades y comportamientos que tendrán los objetos de esa clase.</a:t>
            </a:r>
            <a:endParaRPr lang="es-PE" sz="3200" dirty="0"/>
          </a:p>
        </p:txBody>
      </p:sp>
      <p:pic>
        <p:nvPicPr>
          <p:cNvPr id="8" name="Imagen 7">
            <a:extLst>
              <a:ext uri="{FF2B5EF4-FFF2-40B4-BE49-F238E27FC236}">
                <a16:creationId xmlns:a16="http://schemas.microsoft.com/office/drawing/2014/main" id="{2C3EF86A-8631-821D-7A46-E3353C3564F0}"/>
              </a:ext>
            </a:extLst>
          </p:cNvPr>
          <p:cNvPicPr>
            <a:picLocks noChangeAspect="1"/>
          </p:cNvPicPr>
          <p:nvPr/>
        </p:nvPicPr>
        <p:blipFill>
          <a:blip r:embed="rId2"/>
          <a:stretch>
            <a:fillRect/>
          </a:stretch>
        </p:blipFill>
        <p:spPr>
          <a:xfrm>
            <a:off x="7467600" y="1905000"/>
            <a:ext cx="4565515" cy="3352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52364535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esquinas redondeadas 1">
            <a:extLst>
              <a:ext uri="{FF2B5EF4-FFF2-40B4-BE49-F238E27FC236}">
                <a16:creationId xmlns:a16="http://schemas.microsoft.com/office/drawing/2014/main" id="{73FD5E0A-3ADC-09A5-B8E1-4051BA99BA14}"/>
              </a:ext>
            </a:extLst>
          </p:cNvPr>
          <p:cNvSpPr/>
          <p:nvPr/>
        </p:nvSpPr>
        <p:spPr>
          <a:xfrm>
            <a:off x="2209800" y="2819400"/>
            <a:ext cx="7751773" cy="643591"/>
          </a:xfrm>
          <a:prstGeom prst="roundRect">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a:noFill/>
          </a:ln>
          <a:effectLst>
            <a:glow rad="101600">
              <a:srgbClr val="F79646">
                <a:satMod val="175000"/>
                <a:alpha val="40000"/>
              </a:srgbClr>
            </a:glow>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algn="ctr">
              <a:buClrTx/>
            </a:pPr>
            <a:endParaRPr lang="es-ES" sz="3200" b="1" kern="1200" dirty="0">
              <a:solidFill>
                <a:prstClr val="white"/>
              </a:solidFill>
              <a:latin typeface="Calibri"/>
              <a:ea typeface="+mn-ea"/>
              <a:cs typeface="+mn-cs"/>
            </a:endParaRPr>
          </a:p>
          <a:p>
            <a:pPr algn="ctr">
              <a:buClrTx/>
            </a:pPr>
            <a:r>
              <a:rPr lang="es-ES" sz="3200" b="1" kern="1200" dirty="0">
                <a:solidFill>
                  <a:prstClr val="white"/>
                </a:solidFill>
                <a:latin typeface="Calibri"/>
                <a:ea typeface="+mn-ea"/>
                <a:cs typeface="+mn-cs"/>
              </a:rPr>
              <a:t>Propiedades De Un JButton</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s-PE" sz="3200" b="1" i="0" u="none" strike="noStrike" kern="1200" cap="none" spc="0" normalizeH="0" baseline="0" noProof="0" dirty="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246675903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FFF0594E-7A27-26F3-F049-AF05BBD75BF3}"/>
              </a:ext>
            </a:extLst>
          </p:cNvPr>
          <p:cNvPicPr>
            <a:picLocks noChangeAspect="1"/>
          </p:cNvPicPr>
          <p:nvPr/>
        </p:nvPicPr>
        <p:blipFill>
          <a:blip r:embed="rId2"/>
          <a:stretch>
            <a:fillRect/>
          </a:stretch>
        </p:blipFill>
        <p:spPr>
          <a:xfrm>
            <a:off x="76200" y="76200"/>
            <a:ext cx="8816936" cy="66294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 name="Gráfico 3" descr="Mano con dedo índice apuntando a la derecha con relleno sólido">
            <a:extLst>
              <a:ext uri="{FF2B5EF4-FFF2-40B4-BE49-F238E27FC236}">
                <a16:creationId xmlns:a16="http://schemas.microsoft.com/office/drawing/2014/main" id="{43923105-21EE-899A-676D-7CCAD544F20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5400000">
            <a:off x="274509" y="2103307"/>
            <a:ext cx="517783" cy="457202"/>
          </a:xfrm>
          <a:prstGeom prst="rect">
            <a:avLst/>
          </a:prstGeom>
        </p:spPr>
      </p:pic>
      <p:sp>
        <p:nvSpPr>
          <p:cNvPr id="5" name="CuadroTexto 4">
            <a:extLst>
              <a:ext uri="{FF2B5EF4-FFF2-40B4-BE49-F238E27FC236}">
                <a16:creationId xmlns:a16="http://schemas.microsoft.com/office/drawing/2014/main" id="{D04DDD76-6C26-8A25-908A-3BE5C10B2F4C}"/>
              </a:ext>
            </a:extLst>
          </p:cNvPr>
          <p:cNvSpPr txBox="1"/>
          <p:nvPr/>
        </p:nvSpPr>
        <p:spPr>
          <a:xfrm>
            <a:off x="76200" y="1524000"/>
            <a:ext cx="1219200" cy="584775"/>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pPr marL="0" indent="0">
              <a:buNone/>
            </a:pPr>
            <a:r>
              <a:rPr lang="es-ES" sz="1600" dirty="0"/>
              <a:t>Clic derecho en JButton</a:t>
            </a:r>
            <a:endParaRPr lang="es-PE" sz="1600" dirty="0"/>
          </a:p>
        </p:txBody>
      </p:sp>
      <p:pic>
        <p:nvPicPr>
          <p:cNvPr id="6" name="Gráfico 5" descr="Mano con dedo índice apuntando a la derecha con relleno sólido">
            <a:extLst>
              <a:ext uri="{FF2B5EF4-FFF2-40B4-BE49-F238E27FC236}">
                <a16:creationId xmlns:a16="http://schemas.microsoft.com/office/drawing/2014/main" id="{C974489C-A166-E8B1-CCC3-59EC4DBAD84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5400000">
            <a:off x="1036508" y="6050091"/>
            <a:ext cx="517783" cy="457202"/>
          </a:xfrm>
          <a:prstGeom prst="rect">
            <a:avLst/>
          </a:prstGeom>
        </p:spPr>
      </p:pic>
      <p:sp>
        <p:nvSpPr>
          <p:cNvPr id="7" name="CuadroTexto 6">
            <a:extLst>
              <a:ext uri="{FF2B5EF4-FFF2-40B4-BE49-F238E27FC236}">
                <a16:creationId xmlns:a16="http://schemas.microsoft.com/office/drawing/2014/main" id="{D3E55477-B26A-C606-E544-61E7849C32C6}"/>
              </a:ext>
            </a:extLst>
          </p:cNvPr>
          <p:cNvSpPr txBox="1"/>
          <p:nvPr/>
        </p:nvSpPr>
        <p:spPr>
          <a:xfrm>
            <a:off x="609600" y="5486400"/>
            <a:ext cx="1676400" cy="584775"/>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pPr marL="0" indent="0">
              <a:buNone/>
            </a:pPr>
            <a:r>
              <a:rPr lang="es-ES" sz="1600" dirty="0"/>
              <a:t>Clic en la opción: Properties</a:t>
            </a:r>
            <a:endParaRPr lang="es-PE" sz="1600" dirty="0"/>
          </a:p>
        </p:txBody>
      </p:sp>
      <p:pic>
        <p:nvPicPr>
          <p:cNvPr id="9" name="Imagen 8">
            <a:extLst>
              <a:ext uri="{FF2B5EF4-FFF2-40B4-BE49-F238E27FC236}">
                <a16:creationId xmlns:a16="http://schemas.microsoft.com/office/drawing/2014/main" id="{E79B31A1-49FA-E038-6DD0-315B7A21CF86}"/>
              </a:ext>
            </a:extLst>
          </p:cNvPr>
          <p:cNvPicPr>
            <a:picLocks noChangeAspect="1"/>
          </p:cNvPicPr>
          <p:nvPr/>
        </p:nvPicPr>
        <p:blipFill>
          <a:blip r:embed="rId5"/>
          <a:stretch>
            <a:fillRect/>
          </a:stretch>
        </p:blipFill>
        <p:spPr>
          <a:xfrm>
            <a:off x="8305800" y="2057400"/>
            <a:ext cx="3733800" cy="465512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 name="Gráfico 9" descr="Mano con dedo índice apuntando a la derecha con relleno sólido">
            <a:extLst>
              <a:ext uri="{FF2B5EF4-FFF2-40B4-BE49-F238E27FC236}">
                <a16:creationId xmlns:a16="http://schemas.microsoft.com/office/drawing/2014/main" id="{6A3C60F5-AB74-8356-2568-1B278BE1613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6200000">
            <a:off x="10104307" y="3761623"/>
            <a:ext cx="517783" cy="457202"/>
          </a:xfrm>
          <a:prstGeom prst="rect">
            <a:avLst/>
          </a:prstGeom>
        </p:spPr>
      </p:pic>
      <p:sp>
        <p:nvSpPr>
          <p:cNvPr id="11" name="CuadroTexto 10">
            <a:extLst>
              <a:ext uri="{FF2B5EF4-FFF2-40B4-BE49-F238E27FC236}">
                <a16:creationId xmlns:a16="http://schemas.microsoft.com/office/drawing/2014/main" id="{3317C9B8-769B-E990-6918-7B864648D5F0}"/>
              </a:ext>
            </a:extLst>
          </p:cNvPr>
          <p:cNvSpPr txBox="1"/>
          <p:nvPr/>
        </p:nvSpPr>
        <p:spPr>
          <a:xfrm>
            <a:off x="9677400" y="4215825"/>
            <a:ext cx="1981200" cy="584775"/>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pPr marL="0" indent="0">
              <a:buNone/>
            </a:pPr>
            <a:r>
              <a:rPr lang="es-ES" sz="1600" dirty="0"/>
              <a:t>En la propiedad text, digitar: NUEVO</a:t>
            </a:r>
            <a:endParaRPr lang="es-PE" sz="1600" dirty="0"/>
          </a:p>
        </p:txBody>
      </p:sp>
    </p:spTree>
    <p:extLst>
      <p:ext uri="{BB962C8B-B14F-4D97-AF65-F5344CB8AC3E}">
        <p14:creationId xmlns:p14="http://schemas.microsoft.com/office/powerpoint/2010/main" val="54762141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DFFB6AAC-749B-763B-461C-F6BCE89AAD9E}"/>
              </a:ext>
            </a:extLst>
          </p:cNvPr>
          <p:cNvPicPr>
            <a:picLocks noChangeAspect="1"/>
          </p:cNvPicPr>
          <p:nvPr/>
        </p:nvPicPr>
        <p:blipFill>
          <a:blip r:embed="rId2"/>
          <a:stretch>
            <a:fillRect/>
          </a:stretch>
        </p:blipFill>
        <p:spPr>
          <a:xfrm>
            <a:off x="1447800" y="990600"/>
            <a:ext cx="9276019" cy="57912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 name="Gráfico 3" descr="Mano con dedo índice apuntando a la derecha con relleno sólido">
            <a:extLst>
              <a:ext uri="{FF2B5EF4-FFF2-40B4-BE49-F238E27FC236}">
                <a16:creationId xmlns:a16="http://schemas.microsoft.com/office/drawing/2014/main" id="{B4DDA758-AF2A-7EDB-BCA1-C841621B61D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5400000">
            <a:off x="10256707" y="1849143"/>
            <a:ext cx="517783" cy="457202"/>
          </a:xfrm>
          <a:prstGeom prst="rect">
            <a:avLst/>
          </a:prstGeom>
        </p:spPr>
      </p:pic>
      <p:sp>
        <p:nvSpPr>
          <p:cNvPr id="5" name="CuadroTexto 4">
            <a:extLst>
              <a:ext uri="{FF2B5EF4-FFF2-40B4-BE49-F238E27FC236}">
                <a16:creationId xmlns:a16="http://schemas.microsoft.com/office/drawing/2014/main" id="{47D6B3CA-43AF-409F-7C99-26291EF979D4}"/>
              </a:ext>
            </a:extLst>
          </p:cNvPr>
          <p:cNvSpPr txBox="1"/>
          <p:nvPr/>
        </p:nvSpPr>
        <p:spPr>
          <a:xfrm>
            <a:off x="9448800" y="1252037"/>
            <a:ext cx="2133600" cy="584775"/>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pPr marL="0" indent="0">
              <a:buNone/>
            </a:pPr>
            <a:r>
              <a:rPr lang="es-ES" sz="1600" dirty="0"/>
              <a:t>Clic en los tres puntos, de la propiedad: Font</a:t>
            </a:r>
            <a:endParaRPr lang="es-PE" sz="1600" dirty="0"/>
          </a:p>
        </p:txBody>
      </p:sp>
      <p:pic>
        <p:nvPicPr>
          <p:cNvPr id="6" name="Gráfico 5" descr="Mano con dedo índice apuntando a la derecha con relleno sólido">
            <a:extLst>
              <a:ext uri="{FF2B5EF4-FFF2-40B4-BE49-F238E27FC236}">
                <a16:creationId xmlns:a16="http://schemas.microsoft.com/office/drawing/2014/main" id="{A9A37659-263E-3E13-F940-84892C2E974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6200000">
            <a:off x="7076693" y="4449891"/>
            <a:ext cx="517783" cy="457202"/>
          </a:xfrm>
          <a:prstGeom prst="rect">
            <a:avLst/>
          </a:prstGeom>
        </p:spPr>
      </p:pic>
      <p:sp>
        <p:nvSpPr>
          <p:cNvPr id="7" name="CuadroTexto 6">
            <a:extLst>
              <a:ext uri="{FF2B5EF4-FFF2-40B4-BE49-F238E27FC236}">
                <a16:creationId xmlns:a16="http://schemas.microsoft.com/office/drawing/2014/main" id="{C1533301-202A-0CF5-6619-CD6ADB2E96DE}"/>
              </a:ext>
            </a:extLst>
          </p:cNvPr>
          <p:cNvSpPr txBox="1"/>
          <p:nvPr/>
        </p:nvSpPr>
        <p:spPr>
          <a:xfrm>
            <a:off x="6649784" y="4919247"/>
            <a:ext cx="1371600" cy="584775"/>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pPr marL="0" indent="0">
              <a:buNone/>
            </a:pPr>
            <a:r>
              <a:rPr lang="es-ES" sz="1600" dirty="0"/>
              <a:t>Clic en el tipo de letra</a:t>
            </a:r>
            <a:endParaRPr lang="es-PE" sz="1600" dirty="0"/>
          </a:p>
        </p:txBody>
      </p:sp>
      <p:pic>
        <p:nvPicPr>
          <p:cNvPr id="8" name="Gráfico 7" descr="Mano con dedo índice apuntando a la derecha con relleno sólido">
            <a:extLst>
              <a:ext uri="{FF2B5EF4-FFF2-40B4-BE49-F238E27FC236}">
                <a16:creationId xmlns:a16="http://schemas.microsoft.com/office/drawing/2014/main" id="{07D2379C-789F-7902-63F3-EA841539449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6200000">
            <a:off x="8905489" y="4320764"/>
            <a:ext cx="517783" cy="457202"/>
          </a:xfrm>
          <a:prstGeom prst="rect">
            <a:avLst/>
          </a:prstGeom>
        </p:spPr>
      </p:pic>
      <p:sp>
        <p:nvSpPr>
          <p:cNvPr id="9" name="CuadroTexto 8">
            <a:extLst>
              <a:ext uri="{FF2B5EF4-FFF2-40B4-BE49-F238E27FC236}">
                <a16:creationId xmlns:a16="http://schemas.microsoft.com/office/drawing/2014/main" id="{C76D7DF9-6DAB-5DBF-F56C-6EFC15A53B48}"/>
              </a:ext>
            </a:extLst>
          </p:cNvPr>
          <p:cNvSpPr txBox="1"/>
          <p:nvPr/>
        </p:nvSpPr>
        <p:spPr>
          <a:xfrm>
            <a:off x="8783382" y="4774966"/>
            <a:ext cx="914399" cy="830997"/>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pPr marL="0" indent="0">
              <a:buNone/>
            </a:pPr>
            <a:r>
              <a:rPr lang="es-ES" sz="1600" dirty="0"/>
              <a:t>Clic en el estilo Bold</a:t>
            </a:r>
            <a:endParaRPr lang="es-PE" sz="1600" dirty="0"/>
          </a:p>
        </p:txBody>
      </p:sp>
      <p:pic>
        <p:nvPicPr>
          <p:cNvPr id="10" name="Gráfico 9" descr="Mano con dedo índice apuntando a la derecha con relleno sólido">
            <a:extLst>
              <a:ext uri="{FF2B5EF4-FFF2-40B4-BE49-F238E27FC236}">
                <a16:creationId xmlns:a16="http://schemas.microsoft.com/office/drawing/2014/main" id="{5E794918-F3B9-D14E-78BB-5E3D3E8E2AD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a:off x="9144000" y="6019797"/>
            <a:ext cx="517783" cy="457202"/>
          </a:xfrm>
          <a:prstGeom prst="rect">
            <a:avLst/>
          </a:prstGeom>
        </p:spPr>
      </p:pic>
      <p:sp>
        <p:nvSpPr>
          <p:cNvPr id="11" name="CuadroTexto 10">
            <a:extLst>
              <a:ext uri="{FF2B5EF4-FFF2-40B4-BE49-F238E27FC236}">
                <a16:creationId xmlns:a16="http://schemas.microsoft.com/office/drawing/2014/main" id="{FBA5BF5B-F7DF-33DC-C47F-974EC22353E5}"/>
              </a:ext>
            </a:extLst>
          </p:cNvPr>
          <p:cNvSpPr txBox="1"/>
          <p:nvPr/>
        </p:nvSpPr>
        <p:spPr>
          <a:xfrm>
            <a:off x="9631492" y="6062245"/>
            <a:ext cx="1905000" cy="338554"/>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pPr marL="0" indent="0">
              <a:buNone/>
            </a:pPr>
            <a:r>
              <a:rPr lang="es-ES" sz="1600" dirty="0"/>
              <a:t>Clic en el botón: OK</a:t>
            </a:r>
            <a:endParaRPr lang="es-PE" sz="1600" dirty="0"/>
          </a:p>
        </p:txBody>
      </p:sp>
      <p:sp>
        <p:nvSpPr>
          <p:cNvPr id="12" name="CuadroTexto 11">
            <a:extLst>
              <a:ext uri="{FF2B5EF4-FFF2-40B4-BE49-F238E27FC236}">
                <a16:creationId xmlns:a16="http://schemas.microsoft.com/office/drawing/2014/main" id="{DE82542B-4DB4-EAEC-68E8-1988D045EC89}"/>
              </a:ext>
            </a:extLst>
          </p:cNvPr>
          <p:cNvSpPr txBox="1"/>
          <p:nvPr/>
        </p:nvSpPr>
        <p:spPr>
          <a:xfrm>
            <a:off x="10134597" y="4851912"/>
            <a:ext cx="1143003" cy="338554"/>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pPr marL="0" indent="0">
              <a:buNone/>
            </a:pPr>
            <a:r>
              <a:rPr lang="es-ES" sz="1600" dirty="0"/>
              <a:t>Clic en: 18</a:t>
            </a:r>
            <a:endParaRPr lang="es-PE" sz="1600" dirty="0"/>
          </a:p>
        </p:txBody>
      </p:sp>
      <p:pic>
        <p:nvPicPr>
          <p:cNvPr id="13" name="Gráfico 12" descr="Mano con dedo índice apuntando a la derecha con relleno sólido">
            <a:extLst>
              <a:ext uri="{FF2B5EF4-FFF2-40B4-BE49-F238E27FC236}">
                <a16:creationId xmlns:a16="http://schemas.microsoft.com/office/drawing/2014/main" id="{DE1CA7B0-1271-D03E-BCD3-A28E2E24D2F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6200000">
            <a:off x="9711139" y="4737801"/>
            <a:ext cx="517783" cy="457202"/>
          </a:xfrm>
          <a:prstGeom prst="rect">
            <a:avLst/>
          </a:prstGeom>
        </p:spPr>
      </p:pic>
    </p:spTree>
    <p:extLst>
      <p:ext uri="{BB962C8B-B14F-4D97-AF65-F5344CB8AC3E}">
        <p14:creationId xmlns:p14="http://schemas.microsoft.com/office/powerpoint/2010/main" val="137825745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260184C0-0590-9509-558A-427A65E6ED21}"/>
              </a:ext>
            </a:extLst>
          </p:cNvPr>
          <p:cNvPicPr>
            <a:picLocks noChangeAspect="1"/>
          </p:cNvPicPr>
          <p:nvPr/>
        </p:nvPicPr>
        <p:blipFill>
          <a:blip r:embed="rId2"/>
          <a:stretch>
            <a:fillRect/>
          </a:stretch>
        </p:blipFill>
        <p:spPr>
          <a:xfrm>
            <a:off x="762000" y="971997"/>
            <a:ext cx="10310946" cy="580980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 name="Gráfico 3" descr="Mano con dedo índice apuntando a la derecha con relleno sólido">
            <a:extLst>
              <a:ext uri="{FF2B5EF4-FFF2-40B4-BE49-F238E27FC236}">
                <a16:creationId xmlns:a16="http://schemas.microsoft.com/office/drawing/2014/main" id="{85BF81E1-37BF-6BD3-EF0C-F0138EE2566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5400000">
            <a:off x="9495449" y="1988544"/>
            <a:ext cx="517783" cy="457202"/>
          </a:xfrm>
          <a:prstGeom prst="rect">
            <a:avLst/>
          </a:prstGeom>
        </p:spPr>
      </p:pic>
      <p:sp>
        <p:nvSpPr>
          <p:cNvPr id="5" name="CuadroTexto 4">
            <a:extLst>
              <a:ext uri="{FF2B5EF4-FFF2-40B4-BE49-F238E27FC236}">
                <a16:creationId xmlns:a16="http://schemas.microsoft.com/office/drawing/2014/main" id="{952C9578-AE0C-44FD-ED64-709ABE8DFA25}"/>
              </a:ext>
            </a:extLst>
          </p:cNvPr>
          <p:cNvSpPr txBox="1"/>
          <p:nvPr/>
        </p:nvSpPr>
        <p:spPr>
          <a:xfrm>
            <a:off x="8534401" y="1396425"/>
            <a:ext cx="2362200" cy="584775"/>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pPr marL="0" indent="0">
              <a:buNone/>
            </a:pPr>
            <a:r>
              <a:rPr lang="es-ES" sz="1600" dirty="0"/>
              <a:t>Clic en los tres puntos, en la propiedad: foreground </a:t>
            </a:r>
            <a:endParaRPr lang="es-PE" sz="1600" dirty="0"/>
          </a:p>
        </p:txBody>
      </p:sp>
      <p:pic>
        <p:nvPicPr>
          <p:cNvPr id="6" name="Gráfico 5" descr="Mano con dedo índice apuntando a la derecha con relleno sólido">
            <a:extLst>
              <a:ext uri="{FF2B5EF4-FFF2-40B4-BE49-F238E27FC236}">
                <a16:creationId xmlns:a16="http://schemas.microsoft.com/office/drawing/2014/main" id="{E2C2D1DF-2063-FAD8-55DB-1C6E929B38E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6200000">
            <a:off x="6141910" y="4778342"/>
            <a:ext cx="517783" cy="457202"/>
          </a:xfrm>
          <a:prstGeom prst="rect">
            <a:avLst/>
          </a:prstGeom>
        </p:spPr>
      </p:pic>
      <p:sp>
        <p:nvSpPr>
          <p:cNvPr id="7" name="CuadroTexto 6">
            <a:extLst>
              <a:ext uri="{FF2B5EF4-FFF2-40B4-BE49-F238E27FC236}">
                <a16:creationId xmlns:a16="http://schemas.microsoft.com/office/drawing/2014/main" id="{9CE32C9C-75B9-365C-CBBF-053838A4BE55}"/>
              </a:ext>
            </a:extLst>
          </p:cNvPr>
          <p:cNvSpPr txBox="1"/>
          <p:nvPr/>
        </p:nvSpPr>
        <p:spPr>
          <a:xfrm>
            <a:off x="5562600" y="5224046"/>
            <a:ext cx="1905000" cy="338554"/>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pPr marL="0" indent="0">
              <a:buNone/>
            </a:pPr>
            <a:r>
              <a:rPr lang="es-ES" sz="1600" dirty="0"/>
              <a:t>Seleccionar un color</a:t>
            </a:r>
            <a:endParaRPr lang="es-PE" sz="1600" dirty="0"/>
          </a:p>
        </p:txBody>
      </p:sp>
      <p:pic>
        <p:nvPicPr>
          <p:cNvPr id="8" name="Gráfico 7" descr="Mano con dedo índice apuntando a la derecha con relleno sólido">
            <a:extLst>
              <a:ext uri="{FF2B5EF4-FFF2-40B4-BE49-F238E27FC236}">
                <a16:creationId xmlns:a16="http://schemas.microsoft.com/office/drawing/2014/main" id="{B7DD073B-BE76-0F7A-394E-CA4A8B043E5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5400000">
            <a:off x="9052674" y="5755717"/>
            <a:ext cx="517783" cy="457202"/>
          </a:xfrm>
          <a:prstGeom prst="rect">
            <a:avLst/>
          </a:prstGeom>
        </p:spPr>
      </p:pic>
      <p:sp>
        <p:nvSpPr>
          <p:cNvPr id="9" name="CuadroTexto 8">
            <a:extLst>
              <a:ext uri="{FF2B5EF4-FFF2-40B4-BE49-F238E27FC236}">
                <a16:creationId xmlns:a16="http://schemas.microsoft.com/office/drawing/2014/main" id="{A75BCFAE-D27C-A758-345D-0A5944AA6B3F}"/>
              </a:ext>
            </a:extLst>
          </p:cNvPr>
          <p:cNvSpPr txBox="1"/>
          <p:nvPr/>
        </p:nvSpPr>
        <p:spPr>
          <a:xfrm>
            <a:off x="8305800" y="5410200"/>
            <a:ext cx="1905000" cy="338554"/>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pPr marL="0" indent="0">
              <a:buNone/>
            </a:pPr>
            <a:r>
              <a:rPr lang="es-ES" sz="1600" dirty="0"/>
              <a:t>Clic en el botón: OK</a:t>
            </a:r>
            <a:endParaRPr lang="es-PE" sz="1600" dirty="0"/>
          </a:p>
        </p:txBody>
      </p:sp>
    </p:spTree>
    <p:extLst>
      <p:ext uri="{BB962C8B-B14F-4D97-AF65-F5344CB8AC3E}">
        <p14:creationId xmlns:p14="http://schemas.microsoft.com/office/powerpoint/2010/main" val="1196535154"/>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AA7E6A09-A9C8-50C8-D5D8-04B8ECFD429E}"/>
              </a:ext>
            </a:extLst>
          </p:cNvPr>
          <p:cNvPicPr>
            <a:picLocks noChangeAspect="1"/>
          </p:cNvPicPr>
          <p:nvPr/>
        </p:nvPicPr>
        <p:blipFill>
          <a:blip r:embed="rId2"/>
          <a:stretch>
            <a:fillRect/>
          </a:stretch>
        </p:blipFill>
        <p:spPr>
          <a:xfrm>
            <a:off x="990600" y="990600"/>
            <a:ext cx="10253003" cy="57912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 name="Gráfico 3" descr="Mano con dedo índice apuntando a la derecha con relleno sólido">
            <a:extLst>
              <a:ext uri="{FF2B5EF4-FFF2-40B4-BE49-F238E27FC236}">
                <a16:creationId xmlns:a16="http://schemas.microsoft.com/office/drawing/2014/main" id="{5620EF60-BFBB-BA85-53A4-22FBE599715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5400000">
            <a:off x="9685209" y="1713116"/>
            <a:ext cx="517783" cy="457202"/>
          </a:xfrm>
          <a:prstGeom prst="rect">
            <a:avLst/>
          </a:prstGeom>
        </p:spPr>
      </p:pic>
      <p:sp>
        <p:nvSpPr>
          <p:cNvPr id="5" name="CuadroTexto 4">
            <a:extLst>
              <a:ext uri="{FF2B5EF4-FFF2-40B4-BE49-F238E27FC236}">
                <a16:creationId xmlns:a16="http://schemas.microsoft.com/office/drawing/2014/main" id="{49EFC9E8-CF1B-E6C7-4F24-E19221C3389F}"/>
              </a:ext>
            </a:extLst>
          </p:cNvPr>
          <p:cNvSpPr txBox="1"/>
          <p:nvPr/>
        </p:nvSpPr>
        <p:spPr>
          <a:xfrm>
            <a:off x="8763000" y="1143000"/>
            <a:ext cx="2362200" cy="584775"/>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pPr marL="0" indent="0">
              <a:buNone/>
            </a:pPr>
            <a:r>
              <a:rPr lang="es-ES" sz="1600" dirty="0"/>
              <a:t>Clic en los tres puntos, en la propiedad: background</a:t>
            </a:r>
            <a:endParaRPr lang="es-PE" sz="1600" dirty="0"/>
          </a:p>
        </p:txBody>
      </p:sp>
      <p:pic>
        <p:nvPicPr>
          <p:cNvPr id="6" name="Gráfico 5" descr="Mano con dedo índice apuntando a la derecha con relleno sólido">
            <a:extLst>
              <a:ext uri="{FF2B5EF4-FFF2-40B4-BE49-F238E27FC236}">
                <a16:creationId xmlns:a16="http://schemas.microsoft.com/office/drawing/2014/main" id="{F9207E93-BDB5-843F-9C57-30B6FDA2F2C5}"/>
              </a:ext>
            </a:extLst>
          </p:cNvPr>
          <p:cNvPicPr>
            <a:picLocks noChangeAspect="1"/>
          </p:cNvPicPr>
          <p:nvPr/>
        </p:nvPicPr>
        <p:blipFill>
          <a:blip r:embed="rId3">
            <a:extLst>
              <a:ext uri="{96DAC541-7B7A-43D3-8B79-37D633B846F1}">
                <asvg:svgBlip xmlns:asvg="http://schemas.microsoft.com/office/drawing/2016/SVG/main" r:embed="rId5"/>
              </a:ext>
            </a:extLst>
          </a:blip>
          <a:stretch>
            <a:fillRect/>
          </a:stretch>
        </p:blipFill>
        <p:spPr>
          <a:xfrm rot="16200000">
            <a:off x="8504110" y="4411930"/>
            <a:ext cx="517783" cy="457202"/>
          </a:xfrm>
          <a:prstGeom prst="rect">
            <a:avLst/>
          </a:prstGeom>
        </p:spPr>
      </p:pic>
      <p:sp>
        <p:nvSpPr>
          <p:cNvPr id="7" name="CuadroTexto 6">
            <a:extLst>
              <a:ext uri="{FF2B5EF4-FFF2-40B4-BE49-F238E27FC236}">
                <a16:creationId xmlns:a16="http://schemas.microsoft.com/office/drawing/2014/main" id="{2185DFE2-BC1D-66FA-9214-377563844921}"/>
              </a:ext>
            </a:extLst>
          </p:cNvPr>
          <p:cNvSpPr txBox="1"/>
          <p:nvPr/>
        </p:nvSpPr>
        <p:spPr>
          <a:xfrm>
            <a:off x="8001000" y="4838840"/>
            <a:ext cx="1905000" cy="338554"/>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pPr marL="0" indent="0">
              <a:buNone/>
            </a:pPr>
            <a:r>
              <a:rPr lang="es-ES" sz="1600" dirty="0"/>
              <a:t>Seleccionar un color</a:t>
            </a:r>
            <a:endParaRPr lang="es-PE" sz="1600" dirty="0"/>
          </a:p>
        </p:txBody>
      </p:sp>
      <p:pic>
        <p:nvPicPr>
          <p:cNvPr id="8" name="Gráfico 7" descr="Mano con dedo índice apuntando a la derecha con relleno sólido">
            <a:extLst>
              <a:ext uri="{FF2B5EF4-FFF2-40B4-BE49-F238E27FC236}">
                <a16:creationId xmlns:a16="http://schemas.microsoft.com/office/drawing/2014/main" id="{037070DC-EF26-4E10-EC41-21A54E22795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5400000">
            <a:off x="9273137" y="5745615"/>
            <a:ext cx="517783" cy="457202"/>
          </a:xfrm>
          <a:prstGeom prst="rect">
            <a:avLst/>
          </a:prstGeom>
        </p:spPr>
      </p:pic>
      <p:sp>
        <p:nvSpPr>
          <p:cNvPr id="9" name="CuadroTexto 8">
            <a:extLst>
              <a:ext uri="{FF2B5EF4-FFF2-40B4-BE49-F238E27FC236}">
                <a16:creationId xmlns:a16="http://schemas.microsoft.com/office/drawing/2014/main" id="{1E39669A-1A10-23A8-3A67-5C97C187DB5B}"/>
              </a:ext>
            </a:extLst>
          </p:cNvPr>
          <p:cNvSpPr txBox="1"/>
          <p:nvPr/>
        </p:nvSpPr>
        <p:spPr>
          <a:xfrm>
            <a:off x="8610600" y="5410200"/>
            <a:ext cx="1905000" cy="338554"/>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pPr marL="0" indent="0">
              <a:buNone/>
            </a:pPr>
            <a:r>
              <a:rPr lang="es-ES" sz="1600" dirty="0"/>
              <a:t>Clic en el botón: OK</a:t>
            </a:r>
            <a:endParaRPr lang="es-PE" sz="1600" dirty="0"/>
          </a:p>
        </p:txBody>
      </p:sp>
    </p:spTree>
    <p:extLst>
      <p:ext uri="{BB962C8B-B14F-4D97-AF65-F5344CB8AC3E}">
        <p14:creationId xmlns:p14="http://schemas.microsoft.com/office/powerpoint/2010/main" val="275335619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E5168BD8-735C-A0CD-272D-E3F083AB7AC1}"/>
              </a:ext>
            </a:extLst>
          </p:cNvPr>
          <p:cNvPicPr>
            <a:picLocks noChangeAspect="1"/>
          </p:cNvPicPr>
          <p:nvPr/>
        </p:nvPicPr>
        <p:blipFill>
          <a:blip r:embed="rId2"/>
          <a:stretch>
            <a:fillRect/>
          </a:stretch>
        </p:blipFill>
        <p:spPr>
          <a:xfrm>
            <a:off x="95250" y="76200"/>
            <a:ext cx="5314950" cy="662643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 name="Gráfico 3" descr="Mano con dedo índice apuntando a la derecha con relleno sólido">
            <a:extLst>
              <a:ext uri="{FF2B5EF4-FFF2-40B4-BE49-F238E27FC236}">
                <a16:creationId xmlns:a16="http://schemas.microsoft.com/office/drawing/2014/main" id="{26D2B53E-9D23-FA00-2F14-808AF5D6DE6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5400000">
            <a:off x="3710537" y="5837107"/>
            <a:ext cx="517783" cy="457202"/>
          </a:xfrm>
          <a:prstGeom prst="rect">
            <a:avLst/>
          </a:prstGeom>
        </p:spPr>
      </p:pic>
      <p:sp>
        <p:nvSpPr>
          <p:cNvPr id="5" name="CuadroTexto 4">
            <a:extLst>
              <a:ext uri="{FF2B5EF4-FFF2-40B4-BE49-F238E27FC236}">
                <a16:creationId xmlns:a16="http://schemas.microsoft.com/office/drawing/2014/main" id="{71ADD0DD-B4D2-BF35-ED8F-782CA4E95CB5}"/>
              </a:ext>
            </a:extLst>
          </p:cNvPr>
          <p:cNvSpPr txBox="1"/>
          <p:nvPr/>
        </p:nvSpPr>
        <p:spPr>
          <a:xfrm>
            <a:off x="2895600" y="5501692"/>
            <a:ext cx="2133600" cy="338554"/>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pPr marL="0" indent="0">
              <a:buNone/>
            </a:pPr>
            <a:r>
              <a:rPr lang="es-ES" sz="1600" dirty="0"/>
              <a:t>Clic en el botón: Close</a:t>
            </a:r>
            <a:endParaRPr lang="es-PE" sz="1600" dirty="0"/>
          </a:p>
        </p:txBody>
      </p:sp>
      <p:pic>
        <p:nvPicPr>
          <p:cNvPr id="7" name="Imagen 6">
            <a:extLst>
              <a:ext uri="{FF2B5EF4-FFF2-40B4-BE49-F238E27FC236}">
                <a16:creationId xmlns:a16="http://schemas.microsoft.com/office/drawing/2014/main" id="{A25B83B2-5F89-2436-F746-33C183C21DD3}"/>
              </a:ext>
            </a:extLst>
          </p:cNvPr>
          <p:cNvPicPr>
            <a:picLocks noChangeAspect="1"/>
          </p:cNvPicPr>
          <p:nvPr/>
        </p:nvPicPr>
        <p:blipFill>
          <a:blip r:embed="rId5"/>
          <a:stretch>
            <a:fillRect/>
          </a:stretch>
        </p:blipFill>
        <p:spPr>
          <a:xfrm>
            <a:off x="5522161" y="1676400"/>
            <a:ext cx="6517439" cy="425789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60998413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3B1222E0-ECB9-14C9-CE9D-F343CD4DA0C9}"/>
              </a:ext>
            </a:extLst>
          </p:cNvPr>
          <p:cNvPicPr>
            <a:picLocks noChangeAspect="1"/>
          </p:cNvPicPr>
          <p:nvPr/>
        </p:nvPicPr>
        <p:blipFill>
          <a:blip r:embed="rId2"/>
          <a:stretch>
            <a:fillRect/>
          </a:stretch>
        </p:blipFill>
        <p:spPr>
          <a:xfrm>
            <a:off x="400048" y="992005"/>
            <a:ext cx="8991600" cy="578979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Gráfico 5" descr="Mano con dedo índice apuntando a la derecha con relleno sólido">
            <a:extLst>
              <a:ext uri="{FF2B5EF4-FFF2-40B4-BE49-F238E27FC236}">
                <a16:creationId xmlns:a16="http://schemas.microsoft.com/office/drawing/2014/main" id="{9DCEAB80-7217-B59F-A600-4E5806E205C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6200000">
            <a:off x="4408356" y="3551107"/>
            <a:ext cx="517783" cy="457202"/>
          </a:xfrm>
          <a:prstGeom prst="rect">
            <a:avLst/>
          </a:prstGeom>
        </p:spPr>
      </p:pic>
      <p:sp>
        <p:nvSpPr>
          <p:cNvPr id="7" name="CuadroTexto 6">
            <a:extLst>
              <a:ext uri="{FF2B5EF4-FFF2-40B4-BE49-F238E27FC236}">
                <a16:creationId xmlns:a16="http://schemas.microsoft.com/office/drawing/2014/main" id="{D661891C-F71C-D62D-19AC-9DF2CDBC11FD}"/>
              </a:ext>
            </a:extLst>
          </p:cNvPr>
          <p:cNvSpPr txBox="1"/>
          <p:nvPr/>
        </p:nvSpPr>
        <p:spPr>
          <a:xfrm>
            <a:off x="3752848" y="4023064"/>
            <a:ext cx="1828800" cy="584775"/>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pPr marL="0" indent="0">
              <a:buNone/>
            </a:pPr>
            <a:r>
              <a:rPr lang="es-ES" sz="1600" dirty="0"/>
              <a:t>Copiar y pegar, los objetos JButton</a:t>
            </a:r>
            <a:endParaRPr lang="es-PE" sz="1600" dirty="0"/>
          </a:p>
        </p:txBody>
      </p:sp>
      <p:pic>
        <p:nvPicPr>
          <p:cNvPr id="17" name="Imagen 16">
            <a:extLst>
              <a:ext uri="{FF2B5EF4-FFF2-40B4-BE49-F238E27FC236}">
                <a16:creationId xmlns:a16="http://schemas.microsoft.com/office/drawing/2014/main" id="{6B678F82-2010-F35F-7689-BC48A39CC485}"/>
              </a:ext>
            </a:extLst>
          </p:cNvPr>
          <p:cNvPicPr>
            <a:picLocks noChangeAspect="1"/>
          </p:cNvPicPr>
          <p:nvPr/>
        </p:nvPicPr>
        <p:blipFill>
          <a:blip r:embed="rId5"/>
          <a:stretch>
            <a:fillRect/>
          </a:stretch>
        </p:blipFill>
        <p:spPr>
          <a:xfrm>
            <a:off x="9699373" y="1351302"/>
            <a:ext cx="2092579" cy="543049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8" name="Gráfico 17" descr="Mano con dedo índice apuntando a la derecha con relleno sólido">
            <a:extLst>
              <a:ext uri="{FF2B5EF4-FFF2-40B4-BE49-F238E27FC236}">
                <a16:creationId xmlns:a16="http://schemas.microsoft.com/office/drawing/2014/main" id="{9EA36EF9-1D49-DE74-9E10-212188BB2B7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702792" y="6265276"/>
            <a:ext cx="517783" cy="457202"/>
          </a:xfrm>
          <a:prstGeom prst="rect">
            <a:avLst/>
          </a:prstGeom>
        </p:spPr>
      </p:pic>
      <p:sp>
        <p:nvSpPr>
          <p:cNvPr id="19" name="CuadroTexto 18">
            <a:extLst>
              <a:ext uri="{FF2B5EF4-FFF2-40B4-BE49-F238E27FC236}">
                <a16:creationId xmlns:a16="http://schemas.microsoft.com/office/drawing/2014/main" id="{4B164567-FD24-8F71-7319-9270FBC5BCBA}"/>
              </a:ext>
            </a:extLst>
          </p:cNvPr>
          <p:cNvSpPr txBox="1"/>
          <p:nvPr/>
        </p:nvSpPr>
        <p:spPr>
          <a:xfrm>
            <a:off x="8153400" y="6324600"/>
            <a:ext cx="1574796" cy="338554"/>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pPr marL="0" indent="0">
              <a:buNone/>
            </a:pPr>
            <a:r>
              <a:rPr lang="es-ES" sz="1600" dirty="0"/>
              <a:t>Objetos Button</a:t>
            </a:r>
            <a:endParaRPr lang="es-PE" sz="1600" dirty="0"/>
          </a:p>
        </p:txBody>
      </p:sp>
    </p:spTree>
    <p:extLst>
      <p:ext uri="{BB962C8B-B14F-4D97-AF65-F5344CB8AC3E}">
        <p14:creationId xmlns:p14="http://schemas.microsoft.com/office/powerpoint/2010/main" val="380835825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esquinas redondeadas 1">
            <a:extLst>
              <a:ext uri="{FF2B5EF4-FFF2-40B4-BE49-F238E27FC236}">
                <a16:creationId xmlns:a16="http://schemas.microsoft.com/office/drawing/2014/main" id="{C6A31000-21FA-3C6C-5710-8ADBAC70778C}"/>
              </a:ext>
            </a:extLst>
          </p:cNvPr>
          <p:cNvSpPr/>
          <p:nvPr/>
        </p:nvSpPr>
        <p:spPr>
          <a:xfrm>
            <a:off x="2133600" y="2667000"/>
            <a:ext cx="7751773" cy="643591"/>
          </a:xfrm>
          <a:prstGeom prst="roundRect">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a:noFill/>
          </a:ln>
          <a:effectLst>
            <a:glow rad="101600">
              <a:srgbClr val="F79646">
                <a:satMod val="175000"/>
                <a:alpha val="40000"/>
              </a:srgbClr>
            </a:glow>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algn="ctr">
              <a:buClrTx/>
            </a:pPr>
            <a:endParaRPr lang="es-ES" sz="3200" b="1" kern="1200" dirty="0">
              <a:solidFill>
                <a:prstClr val="white"/>
              </a:solidFill>
              <a:latin typeface="Calibri"/>
              <a:ea typeface="+mn-ea"/>
              <a:cs typeface="+mn-cs"/>
            </a:endParaRPr>
          </a:p>
          <a:p>
            <a:pPr algn="ctr">
              <a:buClrTx/>
            </a:pPr>
            <a:r>
              <a:rPr lang="es-ES" sz="3200" b="1" kern="1200" dirty="0">
                <a:solidFill>
                  <a:prstClr val="white"/>
                </a:solidFill>
                <a:latin typeface="Calibri"/>
                <a:ea typeface="+mn-ea"/>
                <a:cs typeface="+mn-cs"/>
              </a:rPr>
              <a:t>Evento Del Botón</a:t>
            </a:r>
            <a:r>
              <a:rPr lang="es-ES" sz="3200" b="1" dirty="0">
                <a:solidFill>
                  <a:prstClr val="white"/>
                </a:solidFill>
                <a:latin typeface="Calibri"/>
              </a:rPr>
              <a:t>: Nuevo</a:t>
            </a:r>
            <a:endParaRPr lang="es-ES" sz="3200" b="1" kern="1200" dirty="0">
              <a:solidFill>
                <a:prstClr val="white"/>
              </a:solidFill>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s-PE" sz="3200" b="1" i="0" u="none" strike="noStrike" kern="1200" cap="none" spc="0" normalizeH="0" baseline="0" noProof="0" dirty="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2286501541"/>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1ECF75A7-0187-2214-5894-C2D9C860DF59}"/>
              </a:ext>
            </a:extLst>
          </p:cNvPr>
          <p:cNvPicPr>
            <a:picLocks noChangeAspect="1"/>
          </p:cNvPicPr>
          <p:nvPr/>
        </p:nvPicPr>
        <p:blipFill>
          <a:blip r:embed="rId2"/>
          <a:stretch>
            <a:fillRect/>
          </a:stretch>
        </p:blipFill>
        <p:spPr>
          <a:xfrm>
            <a:off x="362519" y="990600"/>
            <a:ext cx="11372281" cy="5638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 name="Gráfico 3" descr="Mano con dedo índice apuntando a la derecha con relleno sólido">
            <a:extLst>
              <a:ext uri="{FF2B5EF4-FFF2-40B4-BE49-F238E27FC236}">
                <a16:creationId xmlns:a16="http://schemas.microsoft.com/office/drawing/2014/main" id="{0FF014D3-E4EB-FD3C-A727-DE97A652E0C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627308" y="3886200"/>
            <a:ext cx="517783" cy="457202"/>
          </a:xfrm>
          <a:prstGeom prst="rect">
            <a:avLst/>
          </a:prstGeom>
        </p:spPr>
      </p:pic>
      <p:sp>
        <p:nvSpPr>
          <p:cNvPr id="5" name="CuadroTexto 4">
            <a:extLst>
              <a:ext uri="{FF2B5EF4-FFF2-40B4-BE49-F238E27FC236}">
                <a16:creationId xmlns:a16="http://schemas.microsoft.com/office/drawing/2014/main" id="{218EF919-458A-5D38-3B93-1DB99C9F7ED7}"/>
              </a:ext>
            </a:extLst>
          </p:cNvPr>
          <p:cNvSpPr txBox="1"/>
          <p:nvPr/>
        </p:nvSpPr>
        <p:spPr>
          <a:xfrm>
            <a:off x="1814784" y="3889159"/>
            <a:ext cx="1828800" cy="584775"/>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pPr marL="0" indent="0">
              <a:buNone/>
            </a:pPr>
            <a:r>
              <a:rPr lang="es-ES" sz="1600" dirty="0"/>
              <a:t>Clic derecho en el botón: NUEVO</a:t>
            </a:r>
            <a:endParaRPr lang="es-PE" sz="1600" dirty="0"/>
          </a:p>
        </p:txBody>
      </p:sp>
      <p:pic>
        <p:nvPicPr>
          <p:cNvPr id="6" name="Gráfico 5" descr="Mano con dedo índice apuntando a la derecha con relleno sólido">
            <a:extLst>
              <a:ext uri="{FF2B5EF4-FFF2-40B4-BE49-F238E27FC236}">
                <a16:creationId xmlns:a16="http://schemas.microsoft.com/office/drawing/2014/main" id="{F1E13E99-3E9F-372D-4464-0BF5A0D617E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6200000">
            <a:off x="5151308" y="4835493"/>
            <a:ext cx="517783" cy="457202"/>
          </a:xfrm>
          <a:prstGeom prst="rect">
            <a:avLst/>
          </a:prstGeom>
        </p:spPr>
      </p:pic>
      <p:sp>
        <p:nvSpPr>
          <p:cNvPr id="7" name="CuadroTexto 6">
            <a:extLst>
              <a:ext uri="{FF2B5EF4-FFF2-40B4-BE49-F238E27FC236}">
                <a16:creationId xmlns:a16="http://schemas.microsoft.com/office/drawing/2014/main" id="{7615DB3B-6C82-871B-7E0B-065350EAFE1C}"/>
              </a:ext>
            </a:extLst>
          </p:cNvPr>
          <p:cNvSpPr txBox="1"/>
          <p:nvPr/>
        </p:nvSpPr>
        <p:spPr>
          <a:xfrm>
            <a:off x="4648200" y="5282625"/>
            <a:ext cx="1676400" cy="584775"/>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pPr marL="0" indent="0">
              <a:buNone/>
            </a:pPr>
            <a:r>
              <a:rPr lang="es-ES" sz="1600" dirty="0"/>
              <a:t>Clic en la opción: Events</a:t>
            </a:r>
            <a:endParaRPr lang="es-PE" sz="1600" dirty="0"/>
          </a:p>
        </p:txBody>
      </p:sp>
      <p:pic>
        <p:nvPicPr>
          <p:cNvPr id="8" name="Gráfico 7" descr="Mano con dedo índice apuntando a la derecha con relleno sólido">
            <a:extLst>
              <a:ext uri="{FF2B5EF4-FFF2-40B4-BE49-F238E27FC236}">
                <a16:creationId xmlns:a16="http://schemas.microsoft.com/office/drawing/2014/main" id="{1DC98B90-FD98-D761-E2CB-ED08B73B44C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6200000">
            <a:off x="7056309" y="4830891"/>
            <a:ext cx="517783" cy="457202"/>
          </a:xfrm>
          <a:prstGeom prst="rect">
            <a:avLst/>
          </a:prstGeom>
        </p:spPr>
      </p:pic>
      <p:sp>
        <p:nvSpPr>
          <p:cNvPr id="9" name="CuadroTexto 8">
            <a:extLst>
              <a:ext uri="{FF2B5EF4-FFF2-40B4-BE49-F238E27FC236}">
                <a16:creationId xmlns:a16="http://schemas.microsoft.com/office/drawing/2014/main" id="{87F55F14-8D77-C0BE-4AE2-206C90F240F4}"/>
              </a:ext>
            </a:extLst>
          </p:cNvPr>
          <p:cNvSpPr txBox="1"/>
          <p:nvPr/>
        </p:nvSpPr>
        <p:spPr>
          <a:xfrm>
            <a:off x="6553201" y="5278023"/>
            <a:ext cx="1676400" cy="584775"/>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pPr marL="0" indent="0">
              <a:buNone/>
            </a:pPr>
            <a:r>
              <a:rPr lang="es-ES" sz="1600" dirty="0"/>
              <a:t>Clic en la opción: Action</a:t>
            </a:r>
            <a:endParaRPr lang="es-PE" sz="1600" dirty="0"/>
          </a:p>
        </p:txBody>
      </p:sp>
      <p:pic>
        <p:nvPicPr>
          <p:cNvPr id="10" name="Gráfico 9" descr="Mano con dedo índice apuntando a la derecha con relleno sólido">
            <a:extLst>
              <a:ext uri="{FF2B5EF4-FFF2-40B4-BE49-F238E27FC236}">
                <a16:creationId xmlns:a16="http://schemas.microsoft.com/office/drawing/2014/main" id="{4A75F3CD-808A-6F84-2093-CCCECB204E9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6200000">
            <a:off x="8808909" y="4830891"/>
            <a:ext cx="517783" cy="457202"/>
          </a:xfrm>
          <a:prstGeom prst="rect">
            <a:avLst/>
          </a:prstGeom>
        </p:spPr>
      </p:pic>
      <p:sp>
        <p:nvSpPr>
          <p:cNvPr id="11" name="CuadroTexto 10">
            <a:extLst>
              <a:ext uri="{FF2B5EF4-FFF2-40B4-BE49-F238E27FC236}">
                <a16:creationId xmlns:a16="http://schemas.microsoft.com/office/drawing/2014/main" id="{2CEB6627-1461-EEB6-6B3B-E32C40D510D3}"/>
              </a:ext>
            </a:extLst>
          </p:cNvPr>
          <p:cNvSpPr txBox="1"/>
          <p:nvPr/>
        </p:nvSpPr>
        <p:spPr>
          <a:xfrm>
            <a:off x="8381999" y="5278023"/>
            <a:ext cx="1676401" cy="584775"/>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pPr marL="0" indent="0">
              <a:buNone/>
            </a:pPr>
            <a:r>
              <a:rPr lang="es-ES" sz="1600" dirty="0"/>
              <a:t>Clic en la opción:</a:t>
            </a:r>
          </a:p>
          <a:p>
            <a:pPr marL="0" indent="0">
              <a:buNone/>
            </a:pPr>
            <a:r>
              <a:rPr lang="es-ES" sz="1600" dirty="0"/>
              <a:t>actionPerformed</a:t>
            </a:r>
            <a:endParaRPr lang="es-PE" sz="1600" dirty="0"/>
          </a:p>
        </p:txBody>
      </p:sp>
    </p:spTree>
    <p:extLst>
      <p:ext uri="{BB962C8B-B14F-4D97-AF65-F5344CB8AC3E}">
        <p14:creationId xmlns:p14="http://schemas.microsoft.com/office/powerpoint/2010/main" val="15660710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n 7">
            <a:extLst>
              <a:ext uri="{FF2B5EF4-FFF2-40B4-BE49-F238E27FC236}">
                <a16:creationId xmlns:a16="http://schemas.microsoft.com/office/drawing/2014/main" id="{ADE02F3C-09A8-C198-5203-C74C5AEBC1ED}"/>
              </a:ext>
            </a:extLst>
          </p:cNvPr>
          <p:cNvPicPr>
            <a:picLocks noChangeAspect="1"/>
          </p:cNvPicPr>
          <p:nvPr/>
        </p:nvPicPr>
        <p:blipFill>
          <a:blip r:embed="rId2"/>
          <a:stretch>
            <a:fillRect/>
          </a:stretch>
        </p:blipFill>
        <p:spPr>
          <a:xfrm>
            <a:off x="609600" y="990600"/>
            <a:ext cx="11049000" cy="573195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9" name="Gráfico 8" descr="Mano con dedo índice apuntando a la derecha con relleno sólido">
            <a:extLst>
              <a:ext uri="{FF2B5EF4-FFF2-40B4-BE49-F238E27FC236}">
                <a16:creationId xmlns:a16="http://schemas.microsoft.com/office/drawing/2014/main" id="{2675497C-2880-1C62-02A1-744801FAA19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a:off x="6477001" y="5638799"/>
            <a:ext cx="517783" cy="457202"/>
          </a:xfrm>
          <a:prstGeom prst="rect">
            <a:avLst/>
          </a:prstGeom>
        </p:spPr>
      </p:pic>
      <p:sp>
        <p:nvSpPr>
          <p:cNvPr id="10" name="CuadroTexto 9">
            <a:extLst>
              <a:ext uri="{FF2B5EF4-FFF2-40B4-BE49-F238E27FC236}">
                <a16:creationId xmlns:a16="http://schemas.microsoft.com/office/drawing/2014/main" id="{CA59C7AE-325A-8D39-546E-A0453751A8B4}"/>
              </a:ext>
            </a:extLst>
          </p:cNvPr>
          <p:cNvSpPr txBox="1"/>
          <p:nvPr/>
        </p:nvSpPr>
        <p:spPr>
          <a:xfrm>
            <a:off x="6964491" y="5681246"/>
            <a:ext cx="4541709" cy="338554"/>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pPr marL="0" indent="0">
              <a:buNone/>
            </a:pPr>
            <a:r>
              <a:rPr lang="es-ES" sz="1600" dirty="0"/>
              <a:t>Se crea un método: Limpiar_Objetos de tipo void</a:t>
            </a:r>
            <a:endParaRPr lang="es-PE" sz="1600" dirty="0"/>
          </a:p>
        </p:txBody>
      </p:sp>
    </p:spTree>
    <p:extLst>
      <p:ext uri="{BB962C8B-B14F-4D97-AF65-F5344CB8AC3E}">
        <p14:creationId xmlns:p14="http://schemas.microsoft.com/office/powerpoint/2010/main" val="21765166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esquinas redondeadas 1">
            <a:extLst>
              <a:ext uri="{FF2B5EF4-FFF2-40B4-BE49-F238E27FC236}">
                <a16:creationId xmlns:a16="http://schemas.microsoft.com/office/drawing/2014/main" id="{24DB1CED-24DF-5FC3-7521-D1BFE46173F7}"/>
              </a:ext>
            </a:extLst>
          </p:cNvPr>
          <p:cNvSpPr/>
          <p:nvPr/>
        </p:nvSpPr>
        <p:spPr>
          <a:xfrm>
            <a:off x="2362200" y="2971800"/>
            <a:ext cx="7751773" cy="643591"/>
          </a:xfrm>
          <a:prstGeom prst="roundRect">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a:noFill/>
          </a:ln>
          <a:effectLst>
            <a:glow rad="101600">
              <a:srgbClr val="F79646">
                <a:satMod val="175000"/>
                <a:alpha val="40000"/>
              </a:srgbClr>
            </a:glow>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algn="ctr">
              <a:buClrTx/>
            </a:pPr>
            <a:endParaRPr lang="es-ES" sz="3200" b="1" kern="1200" dirty="0">
              <a:solidFill>
                <a:prstClr val="white"/>
              </a:solidFill>
              <a:latin typeface="Calibri"/>
              <a:ea typeface="+mn-ea"/>
              <a:cs typeface="+mn-cs"/>
            </a:endParaRPr>
          </a:p>
          <a:p>
            <a:pPr algn="ctr">
              <a:buClrTx/>
            </a:pPr>
            <a:r>
              <a:rPr lang="es-ES" sz="3200" b="1" dirty="0">
                <a:solidFill>
                  <a:prstClr val="white"/>
                </a:solidFill>
                <a:latin typeface="Calibri"/>
              </a:rPr>
              <a:t>¿Qué es un Atributo?</a:t>
            </a:r>
            <a:endParaRPr lang="es-ES" sz="3200" b="1" kern="1200" dirty="0">
              <a:solidFill>
                <a:prstClr val="white"/>
              </a:solidFill>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s-PE" sz="3200" b="1" i="0" u="none" strike="noStrike" kern="1200" cap="none" spc="0" normalizeH="0" baseline="0" noProof="0" dirty="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1157851396"/>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D4EEB7AC-5F29-141F-A4A3-C95BACE7063A}"/>
              </a:ext>
            </a:extLst>
          </p:cNvPr>
          <p:cNvPicPr>
            <a:picLocks noChangeAspect="1"/>
          </p:cNvPicPr>
          <p:nvPr/>
        </p:nvPicPr>
        <p:blipFill>
          <a:blip r:embed="rId2"/>
          <a:stretch>
            <a:fillRect/>
          </a:stretch>
        </p:blipFill>
        <p:spPr>
          <a:xfrm>
            <a:off x="152400" y="978719"/>
            <a:ext cx="11887200" cy="435528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 name="Gráfico 9" descr="Mano con dedo índice apuntando a la derecha con relleno sólido">
            <a:extLst>
              <a:ext uri="{FF2B5EF4-FFF2-40B4-BE49-F238E27FC236}">
                <a16:creationId xmlns:a16="http://schemas.microsoft.com/office/drawing/2014/main" id="{1FC7D370-468E-DDB8-D53F-DEBBB8266AA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6200000">
            <a:off x="2941510" y="5059491"/>
            <a:ext cx="517783" cy="457202"/>
          </a:xfrm>
          <a:prstGeom prst="rect">
            <a:avLst/>
          </a:prstGeom>
        </p:spPr>
      </p:pic>
      <p:sp>
        <p:nvSpPr>
          <p:cNvPr id="11" name="CuadroTexto 10">
            <a:extLst>
              <a:ext uri="{FF2B5EF4-FFF2-40B4-BE49-F238E27FC236}">
                <a16:creationId xmlns:a16="http://schemas.microsoft.com/office/drawing/2014/main" id="{A9E6E159-BC76-21F0-CEED-234C63CC859C}"/>
              </a:ext>
            </a:extLst>
          </p:cNvPr>
          <p:cNvSpPr txBox="1"/>
          <p:nvPr/>
        </p:nvSpPr>
        <p:spPr>
          <a:xfrm>
            <a:off x="228600" y="5535147"/>
            <a:ext cx="10210800" cy="584775"/>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pPr marL="0" indent="0">
              <a:buNone/>
            </a:pPr>
            <a:r>
              <a:rPr lang="es-ES" sz="1600" dirty="0"/>
              <a:t>Se declara un array de objetos JTextField, con el nombre: valortexto y se inicializa con una lista de objetos JTextField:</a:t>
            </a:r>
          </a:p>
          <a:p>
            <a:pPr marL="0" indent="0">
              <a:buNone/>
            </a:pPr>
            <a:r>
              <a:rPr lang="es-ES" sz="1600" dirty="0"/>
              <a:t>JTextField[] valortexto={Jtcodigo,Jtpaterno,Jtmaterno,Jtnombres,Jtedad,Jtdireccion,Jtdistrito,Jtcorreo};</a:t>
            </a:r>
            <a:endParaRPr lang="es-PE" sz="1600" dirty="0"/>
          </a:p>
        </p:txBody>
      </p:sp>
    </p:spTree>
    <p:extLst>
      <p:ext uri="{BB962C8B-B14F-4D97-AF65-F5344CB8AC3E}">
        <p14:creationId xmlns:p14="http://schemas.microsoft.com/office/powerpoint/2010/main" val="2701858800"/>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499CCD15-B6F1-E79E-BEF2-710390CCE0E5}"/>
              </a:ext>
            </a:extLst>
          </p:cNvPr>
          <p:cNvPicPr>
            <a:picLocks noChangeAspect="1"/>
          </p:cNvPicPr>
          <p:nvPr/>
        </p:nvPicPr>
        <p:blipFill>
          <a:blip r:embed="rId2"/>
          <a:stretch>
            <a:fillRect/>
          </a:stretch>
        </p:blipFill>
        <p:spPr>
          <a:xfrm>
            <a:off x="152400" y="1024529"/>
            <a:ext cx="11887200" cy="514767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Gráfico 7" descr="Mano con dedo índice apuntando a la derecha con relleno sólido">
            <a:extLst>
              <a:ext uri="{FF2B5EF4-FFF2-40B4-BE49-F238E27FC236}">
                <a16:creationId xmlns:a16="http://schemas.microsoft.com/office/drawing/2014/main" id="{6F037651-2BFE-B000-3F85-D8A4B98FEB8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6200000">
            <a:off x="1417511" y="5401071"/>
            <a:ext cx="517783" cy="457202"/>
          </a:xfrm>
          <a:prstGeom prst="rect">
            <a:avLst/>
          </a:prstGeom>
        </p:spPr>
      </p:pic>
      <p:sp>
        <p:nvSpPr>
          <p:cNvPr id="9" name="CuadroTexto 8">
            <a:extLst>
              <a:ext uri="{FF2B5EF4-FFF2-40B4-BE49-F238E27FC236}">
                <a16:creationId xmlns:a16="http://schemas.microsoft.com/office/drawing/2014/main" id="{DDD42FDC-19DE-2D7C-3A7A-8D9A592DB251}"/>
              </a:ext>
            </a:extLst>
          </p:cNvPr>
          <p:cNvSpPr txBox="1"/>
          <p:nvPr/>
        </p:nvSpPr>
        <p:spPr>
          <a:xfrm>
            <a:off x="1828800" y="5460395"/>
            <a:ext cx="2362200" cy="338554"/>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pPr marL="0" indent="0">
              <a:buNone/>
            </a:pPr>
            <a:r>
              <a:rPr lang="es-ES" sz="1600" dirty="0"/>
              <a:t>Clic en la primera opción</a:t>
            </a:r>
            <a:endParaRPr lang="es-PE" sz="1600" dirty="0"/>
          </a:p>
        </p:txBody>
      </p:sp>
      <p:pic>
        <p:nvPicPr>
          <p:cNvPr id="10" name="Gráfico 9" descr="Mano con dedo índice apuntando a la derecha con relleno sólido">
            <a:extLst>
              <a:ext uri="{FF2B5EF4-FFF2-40B4-BE49-F238E27FC236}">
                <a16:creationId xmlns:a16="http://schemas.microsoft.com/office/drawing/2014/main" id="{AD212E7A-3C3F-938A-FE4B-8898BF6615B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6200000">
            <a:off x="274510" y="5130621"/>
            <a:ext cx="517783" cy="457202"/>
          </a:xfrm>
          <a:prstGeom prst="rect">
            <a:avLst/>
          </a:prstGeom>
        </p:spPr>
      </p:pic>
      <p:sp>
        <p:nvSpPr>
          <p:cNvPr id="11" name="CuadroTexto 10">
            <a:extLst>
              <a:ext uri="{FF2B5EF4-FFF2-40B4-BE49-F238E27FC236}">
                <a16:creationId xmlns:a16="http://schemas.microsoft.com/office/drawing/2014/main" id="{43C0EBA8-CE94-738E-CC97-C6FDB58CF6DB}"/>
              </a:ext>
            </a:extLst>
          </p:cNvPr>
          <p:cNvSpPr txBox="1"/>
          <p:nvPr/>
        </p:nvSpPr>
        <p:spPr>
          <a:xfrm>
            <a:off x="76200" y="5553015"/>
            <a:ext cx="990600" cy="584775"/>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pPr marL="0" indent="0">
              <a:buNone/>
            </a:pPr>
            <a:r>
              <a:rPr lang="es-ES" sz="1600" dirty="0"/>
              <a:t>Clic en</a:t>
            </a:r>
          </a:p>
          <a:p>
            <a:pPr marL="0" indent="0">
              <a:buNone/>
            </a:pPr>
            <a:r>
              <a:rPr lang="es-ES" sz="1600" dirty="0"/>
              <a:t>el icono</a:t>
            </a:r>
            <a:endParaRPr lang="es-PE" sz="1600" dirty="0"/>
          </a:p>
        </p:txBody>
      </p:sp>
    </p:spTree>
    <p:extLst>
      <p:ext uri="{BB962C8B-B14F-4D97-AF65-F5344CB8AC3E}">
        <p14:creationId xmlns:p14="http://schemas.microsoft.com/office/powerpoint/2010/main" val="1858253514"/>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AB7BBCD3-3B33-F2BC-DC22-98D552C34EB3}"/>
              </a:ext>
            </a:extLst>
          </p:cNvPr>
          <p:cNvPicPr>
            <a:picLocks noChangeAspect="1"/>
          </p:cNvPicPr>
          <p:nvPr/>
        </p:nvPicPr>
        <p:blipFill>
          <a:blip r:embed="rId2"/>
          <a:stretch>
            <a:fillRect/>
          </a:stretch>
        </p:blipFill>
        <p:spPr>
          <a:xfrm>
            <a:off x="76200" y="1020553"/>
            <a:ext cx="12000193" cy="545644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 name="Gráfico 4" descr="Mano con dedo índice apuntando a la derecha con relleno sólido">
            <a:extLst>
              <a:ext uri="{FF2B5EF4-FFF2-40B4-BE49-F238E27FC236}">
                <a16:creationId xmlns:a16="http://schemas.microsoft.com/office/drawing/2014/main" id="{93467A55-FF5D-DAE7-3C6D-18382A5C406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6200000">
            <a:off x="5379910" y="2773491"/>
            <a:ext cx="517783" cy="457202"/>
          </a:xfrm>
          <a:prstGeom prst="rect">
            <a:avLst/>
          </a:prstGeom>
        </p:spPr>
      </p:pic>
      <p:sp>
        <p:nvSpPr>
          <p:cNvPr id="6" name="CuadroTexto 5">
            <a:extLst>
              <a:ext uri="{FF2B5EF4-FFF2-40B4-BE49-F238E27FC236}">
                <a16:creationId xmlns:a16="http://schemas.microsoft.com/office/drawing/2014/main" id="{E29014B4-CEEB-B055-1BDF-34E1D22756B8}"/>
              </a:ext>
            </a:extLst>
          </p:cNvPr>
          <p:cNvSpPr txBox="1"/>
          <p:nvPr/>
        </p:nvSpPr>
        <p:spPr>
          <a:xfrm>
            <a:off x="5791200" y="2861846"/>
            <a:ext cx="2590800" cy="338554"/>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pPr marL="0" indent="0">
              <a:buNone/>
            </a:pPr>
            <a:r>
              <a:rPr lang="es-ES" sz="1600" dirty="0"/>
              <a:t>Clase JTextField, importado</a:t>
            </a:r>
            <a:endParaRPr lang="es-PE" sz="1600" dirty="0"/>
          </a:p>
        </p:txBody>
      </p:sp>
    </p:spTree>
    <p:extLst>
      <p:ext uri="{BB962C8B-B14F-4D97-AF65-F5344CB8AC3E}">
        <p14:creationId xmlns:p14="http://schemas.microsoft.com/office/powerpoint/2010/main" val="3628941264"/>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2E05D67B-75EA-5DC0-D58E-AA071FDE45A4}"/>
              </a:ext>
            </a:extLst>
          </p:cNvPr>
          <p:cNvPicPr>
            <a:picLocks noChangeAspect="1"/>
          </p:cNvPicPr>
          <p:nvPr/>
        </p:nvPicPr>
        <p:blipFill>
          <a:blip r:embed="rId2"/>
          <a:stretch>
            <a:fillRect/>
          </a:stretch>
        </p:blipFill>
        <p:spPr>
          <a:xfrm>
            <a:off x="152400" y="1286339"/>
            <a:ext cx="11887200" cy="455906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 name="Gráfico 3" descr="Mano con dedo índice apuntando a la derecha con relleno sólido">
            <a:extLst>
              <a:ext uri="{FF2B5EF4-FFF2-40B4-BE49-F238E27FC236}">
                <a16:creationId xmlns:a16="http://schemas.microsoft.com/office/drawing/2014/main" id="{86620806-B5FF-7B5E-36C3-DFE9476D5F5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6200000">
            <a:off x="1493711" y="4922707"/>
            <a:ext cx="517783" cy="457202"/>
          </a:xfrm>
          <a:prstGeom prst="rect">
            <a:avLst/>
          </a:prstGeom>
        </p:spPr>
      </p:pic>
      <p:sp>
        <p:nvSpPr>
          <p:cNvPr id="13" name="CuadroTexto 12">
            <a:extLst>
              <a:ext uri="{FF2B5EF4-FFF2-40B4-BE49-F238E27FC236}">
                <a16:creationId xmlns:a16="http://schemas.microsoft.com/office/drawing/2014/main" id="{661A6CBA-3F6B-EA69-CBCD-D518FED4213D}"/>
              </a:ext>
            </a:extLst>
          </p:cNvPr>
          <p:cNvSpPr txBox="1"/>
          <p:nvPr/>
        </p:nvSpPr>
        <p:spPr>
          <a:xfrm>
            <a:off x="1905000" y="5001161"/>
            <a:ext cx="10058400" cy="1077218"/>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indent="0" algn="ctr">
              <a:buFont typeface="Wingdings" panose="05000000000000000000" pitchFamily="2" charset="2"/>
              <a:buNone/>
              <a:defRPr sz="1600" b="1">
                <a:solidFill>
                  <a:schemeClr val="dk1"/>
                </a:solidFill>
                <a:effectLst>
                  <a:outerShdw blurRad="38100" dist="38100" dir="2700000" algn="tl">
                    <a:srgbClr val="000000">
                      <a:alpha val="43137"/>
                    </a:srgbClr>
                  </a:outerShdw>
                </a:effectLst>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marL="285750" indent="-285750" algn="just">
              <a:buFont typeface="Wingdings" panose="05000000000000000000" pitchFamily="2" charset="2"/>
              <a:buChar char="q"/>
            </a:pPr>
            <a:r>
              <a:rPr lang="es-ES" dirty="0"/>
              <a:t>Se utiliza un bucle for-each para iterar sobre cada elemento del array: valortexto y realizar una acción en cada uno de ellos: for(JTextField texto:valortexto){}</a:t>
            </a:r>
          </a:p>
          <a:p>
            <a:pPr marL="285750" indent="-285750" algn="just">
              <a:buFont typeface="Wingdings" panose="05000000000000000000" pitchFamily="2" charset="2"/>
              <a:buChar char="q"/>
            </a:pPr>
            <a:endParaRPr lang="es-ES" dirty="0"/>
          </a:p>
          <a:p>
            <a:pPr marL="285750" indent="-285750" algn="just">
              <a:buFont typeface="Wingdings" panose="05000000000000000000" pitchFamily="2" charset="2"/>
              <a:buChar char="q"/>
            </a:pPr>
            <a:r>
              <a:rPr lang="es-ES" dirty="0"/>
              <a:t>El bucle for-each toma cada objeto JTextField del array: valortexto y lo asigna a la variable texto en cada iteración.</a:t>
            </a:r>
            <a:endParaRPr lang="es-PE" dirty="0"/>
          </a:p>
        </p:txBody>
      </p:sp>
    </p:spTree>
    <p:extLst>
      <p:ext uri="{BB962C8B-B14F-4D97-AF65-F5344CB8AC3E}">
        <p14:creationId xmlns:p14="http://schemas.microsoft.com/office/powerpoint/2010/main" val="16390604"/>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D4F737F3-B3D3-1F25-E62C-DDE6387EA700}"/>
              </a:ext>
            </a:extLst>
          </p:cNvPr>
          <p:cNvPicPr>
            <a:picLocks noChangeAspect="1"/>
          </p:cNvPicPr>
          <p:nvPr/>
        </p:nvPicPr>
        <p:blipFill>
          <a:blip r:embed="rId2"/>
          <a:stretch>
            <a:fillRect/>
          </a:stretch>
        </p:blipFill>
        <p:spPr>
          <a:xfrm>
            <a:off x="152400" y="1143000"/>
            <a:ext cx="11734800" cy="422778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 name="Gráfico 3" descr="Mano con dedo índice apuntando a la derecha con relleno sólido">
            <a:extLst>
              <a:ext uri="{FF2B5EF4-FFF2-40B4-BE49-F238E27FC236}">
                <a16:creationId xmlns:a16="http://schemas.microsoft.com/office/drawing/2014/main" id="{ECCEC960-13E8-AE26-B4FD-8F792BC5354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6200000">
            <a:off x="1417511" y="5401071"/>
            <a:ext cx="517783" cy="457202"/>
          </a:xfrm>
          <a:prstGeom prst="rect">
            <a:avLst/>
          </a:prstGeom>
        </p:spPr>
      </p:pic>
      <p:sp>
        <p:nvSpPr>
          <p:cNvPr id="5" name="CuadroTexto 4">
            <a:extLst>
              <a:ext uri="{FF2B5EF4-FFF2-40B4-BE49-F238E27FC236}">
                <a16:creationId xmlns:a16="http://schemas.microsoft.com/office/drawing/2014/main" id="{651BED39-F52F-2124-2957-CDBEBD5F9515}"/>
              </a:ext>
            </a:extLst>
          </p:cNvPr>
          <p:cNvSpPr txBox="1"/>
          <p:nvPr/>
        </p:nvSpPr>
        <p:spPr>
          <a:xfrm>
            <a:off x="1828799" y="5528846"/>
            <a:ext cx="8458201" cy="584775"/>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pPr algn="just"/>
            <a:r>
              <a:rPr lang="es-ES" sz="1600" dirty="0"/>
              <a:t>El método setText(""), establece que el objeto: texto de tipo JTextField, en una cadena vacía, es decir se limpian el contenido de los cuadros de textos.</a:t>
            </a:r>
            <a:endParaRPr lang="es-PE" sz="1600" dirty="0"/>
          </a:p>
        </p:txBody>
      </p:sp>
    </p:spTree>
    <p:extLst>
      <p:ext uri="{BB962C8B-B14F-4D97-AF65-F5344CB8AC3E}">
        <p14:creationId xmlns:p14="http://schemas.microsoft.com/office/powerpoint/2010/main" val="324168801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29180B25-54F7-D00E-E508-6AC83A7A604F}"/>
              </a:ext>
            </a:extLst>
          </p:cNvPr>
          <p:cNvPicPr>
            <a:picLocks noChangeAspect="1"/>
          </p:cNvPicPr>
          <p:nvPr/>
        </p:nvPicPr>
        <p:blipFill>
          <a:blip r:embed="rId2"/>
          <a:stretch>
            <a:fillRect/>
          </a:stretch>
        </p:blipFill>
        <p:spPr>
          <a:xfrm>
            <a:off x="152400" y="1275455"/>
            <a:ext cx="11887200" cy="443954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 name="Gráfico 3" descr="Mano con dedo índice apuntando a la derecha con relleno sólido">
            <a:extLst>
              <a:ext uri="{FF2B5EF4-FFF2-40B4-BE49-F238E27FC236}">
                <a16:creationId xmlns:a16="http://schemas.microsoft.com/office/drawing/2014/main" id="{C37551B1-BBA8-38C0-C18D-4B3F3961F65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6200000">
            <a:off x="2408111" y="5440491"/>
            <a:ext cx="517783" cy="457202"/>
          </a:xfrm>
          <a:prstGeom prst="rect">
            <a:avLst/>
          </a:prstGeom>
        </p:spPr>
      </p:pic>
      <p:sp>
        <p:nvSpPr>
          <p:cNvPr id="5" name="CuadroTexto 4">
            <a:extLst>
              <a:ext uri="{FF2B5EF4-FFF2-40B4-BE49-F238E27FC236}">
                <a16:creationId xmlns:a16="http://schemas.microsoft.com/office/drawing/2014/main" id="{E4F2BD41-DBDD-E681-5A82-048371EF9BCA}"/>
              </a:ext>
            </a:extLst>
          </p:cNvPr>
          <p:cNvSpPr txBox="1"/>
          <p:nvPr/>
        </p:nvSpPr>
        <p:spPr>
          <a:xfrm>
            <a:off x="2819400" y="5576015"/>
            <a:ext cx="7696200" cy="830997"/>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pPr algn="just"/>
            <a:r>
              <a:rPr lang="es-ES" sz="1600" dirty="0"/>
              <a:t>Establece el índice seleccionado en un objeto JComboBox con el nombre: Jcbsexo.</a:t>
            </a:r>
          </a:p>
          <a:p>
            <a:pPr algn="just"/>
            <a:r>
              <a:rPr lang="es-ES" sz="1600" dirty="0"/>
              <a:t>El valor 0 representa el primer elemento de la lista desplegable.</a:t>
            </a:r>
          </a:p>
          <a:p>
            <a:pPr algn="just"/>
            <a:r>
              <a:rPr lang="es-ES" sz="1600" dirty="0"/>
              <a:t>Al establecer el índice en 0, se selecciona el primer elemento de la lista por defecto.</a:t>
            </a:r>
            <a:endParaRPr lang="es-PE" sz="1600" dirty="0"/>
          </a:p>
        </p:txBody>
      </p:sp>
    </p:spTree>
    <p:extLst>
      <p:ext uri="{BB962C8B-B14F-4D97-AF65-F5344CB8AC3E}">
        <p14:creationId xmlns:p14="http://schemas.microsoft.com/office/powerpoint/2010/main" val="1566996883"/>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243AB2FD-B4E2-4EA9-C304-A559A08C31E4}"/>
              </a:ext>
            </a:extLst>
          </p:cNvPr>
          <p:cNvPicPr>
            <a:picLocks noChangeAspect="1"/>
          </p:cNvPicPr>
          <p:nvPr/>
        </p:nvPicPr>
        <p:blipFill>
          <a:blip r:embed="rId2"/>
          <a:stretch>
            <a:fillRect/>
          </a:stretch>
        </p:blipFill>
        <p:spPr>
          <a:xfrm>
            <a:off x="152400" y="1173792"/>
            <a:ext cx="11887200" cy="454120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Gráfico 6" descr="Mano con dedo índice apuntando a la derecha con relleno sólido">
            <a:extLst>
              <a:ext uri="{FF2B5EF4-FFF2-40B4-BE49-F238E27FC236}">
                <a16:creationId xmlns:a16="http://schemas.microsoft.com/office/drawing/2014/main" id="{94F6BA3E-FFE7-70F1-9B4E-D9CD40A7A49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6200000">
            <a:off x="2408111" y="5440491"/>
            <a:ext cx="517783" cy="457202"/>
          </a:xfrm>
          <a:prstGeom prst="rect">
            <a:avLst/>
          </a:prstGeom>
        </p:spPr>
      </p:pic>
      <p:sp>
        <p:nvSpPr>
          <p:cNvPr id="8" name="CuadroTexto 7">
            <a:extLst>
              <a:ext uri="{FF2B5EF4-FFF2-40B4-BE49-F238E27FC236}">
                <a16:creationId xmlns:a16="http://schemas.microsoft.com/office/drawing/2014/main" id="{7990D903-EB12-7A63-F9BB-2D662DDAE8FE}"/>
              </a:ext>
            </a:extLst>
          </p:cNvPr>
          <p:cNvSpPr txBox="1"/>
          <p:nvPr/>
        </p:nvSpPr>
        <p:spPr>
          <a:xfrm>
            <a:off x="2819400" y="5576015"/>
            <a:ext cx="7696200" cy="584775"/>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pPr algn="just"/>
            <a:r>
              <a:rPr lang="es-ES" sz="1600" dirty="0"/>
              <a:t>Se llama al método requestFocus(), que toma el enfoque del primer elemento del array valortexto, que es un objeto JTextField, el enfoque es hacia el objeto: Jtcodigo</a:t>
            </a:r>
            <a:endParaRPr lang="es-PE" sz="1600" dirty="0"/>
          </a:p>
        </p:txBody>
      </p:sp>
    </p:spTree>
    <p:extLst>
      <p:ext uri="{BB962C8B-B14F-4D97-AF65-F5344CB8AC3E}">
        <p14:creationId xmlns:p14="http://schemas.microsoft.com/office/powerpoint/2010/main" val="103513306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1051EDB7-1254-EAC4-7AFB-BF8F74427F3F}"/>
              </a:ext>
            </a:extLst>
          </p:cNvPr>
          <p:cNvPicPr>
            <a:picLocks noChangeAspect="1"/>
          </p:cNvPicPr>
          <p:nvPr/>
        </p:nvPicPr>
        <p:blipFill>
          <a:blip r:embed="rId2"/>
          <a:stretch>
            <a:fillRect/>
          </a:stretch>
        </p:blipFill>
        <p:spPr>
          <a:xfrm>
            <a:off x="152400" y="1447800"/>
            <a:ext cx="11887200" cy="456911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 name="Gráfico 3" descr="Mano con dedo índice apuntando a la derecha con relleno sólido">
            <a:extLst>
              <a:ext uri="{FF2B5EF4-FFF2-40B4-BE49-F238E27FC236}">
                <a16:creationId xmlns:a16="http://schemas.microsoft.com/office/drawing/2014/main" id="{F253BE24-E9A4-B29B-DC8A-97D75D901BC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6200000">
            <a:off x="2027111" y="5808076"/>
            <a:ext cx="517783" cy="457202"/>
          </a:xfrm>
          <a:prstGeom prst="rect">
            <a:avLst/>
          </a:prstGeom>
        </p:spPr>
      </p:pic>
      <p:sp>
        <p:nvSpPr>
          <p:cNvPr id="5" name="CuadroTexto 4">
            <a:extLst>
              <a:ext uri="{FF2B5EF4-FFF2-40B4-BE49-F238E27FC236}">
                <a16:creationId xmlns:a16="http://schemas.microsoft.com/office/drawing/2014/main" id="{15D49BE9-FF3E-74A2-B8FD-E03FF6272F58}"/>
              </a:ext>
            </a:extLst>
          </p:cNvPr>
          <p:cNvSpPr txBox="1"/>
          <p:nvPr/>
        </p:nvSpPr>
        <p:spPr>
          <a:xfrm>
            <a:off x="2438400" y="5943600"/>
            <a:ext cx="5791200" cy="338554"/>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r>
              <a:rPr lang="es-ES" sz="1600" dirty="0"/>
              <a:t>Se utiliza al método: Activar_Objetos(), que todavía no existe</a:t>
            </a:r>
            <a:endParaRPr lang="es-PE" sz="1600" dirty="0"/>
          </a:p>
        </p:txBody>
      </p:sp>
    </p:spTree>
    <p:extLst>
      <p:ext uri="{BB962C8B-B14F-4D97-AF65-F5344CB8AC3E}">
        <p14:creationId xmlns:p14="http://schemas.microsoft.com/office/powerpoint/2010/main" val="162092195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esquinas redondeadas 1">
            <a:extLst>
              <a:ext uri="{FF2B5EF4-FFF2-40B4-BE49-F238E27FC236}">
                <a16:creationId xmlns:a16="http://schemas.microsoft.com/office/drawing/2014/main" id="{23683652-6513-E37E-622B-F6554BC44293}"/>
              </a:ext>
            </a:extLst>
          </p:cNvPr>
          <p:cNvSpPr/>
          <p:nvPr/>
        </p:nvSpPr>
        <p:spPr>
          <a:xfrm>
            <a:off x="2220113" y="2895600"/>
            <a:ext cx="7751773" cy="643591"/>
          </a:xfrm>
          <a:prstGeom prst="roundRect">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a:noFill/>
          </a:ln>
          <a:effectLst>
            <a:glow rad="101600">
              <a:srgbClr val="F79646">
                <a:satMod val="175000"/>
                <a:alpha val="40000"/>
              </a:srgbClr>
            </a:glow>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algn="ctr">
              <a:buClrTx/>
            </a:pPr>
            <a:endParaRPr lang="es-ES" sz="3200" b="1" kern="1200" dirty="0">
              <a:solidFill>
                <a:prstClr val="white"/>
              </a:solidFill>
              <a:latin typeface="Calibri"/>
              <a:ea typeface="+mn-ea"/>
              <a:cs typeface="+mn-cs"/>
            </a:endParaRPr>
          </a:p>
          <a:p>
            <a:pPr algn="ctr">
              <a:buClrTx/>
            </a:pPr>
            <a:r>
              <a:rPr lang="es-ES" sz="3200" b="1" kern="1200" dirty="0">
                <a:solidFill>
                  <a:prstClr val="white"/>
                </a:solidFill>
                <a:latin typeface="Calibri"/>
                <a:ea typeface="+mn-ea"/>
                <a:cs typeface="+mn-cs"/>
              </a:rPr>
              <a:t>Método De Activar Objetos</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s-PE" sz="3200" b="1" i="0" u="none" strike="noStrike" kern="1200" cap="none" spc="0" normalizeH="0" baseline="0" noProof="0" dirty="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418769648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02AEC1BE-3B05-EF6B-1BBB-0AC70150C24C}"/>
              </a:ext>
            </a:extLst>
          </p:cNvPr>
          <p:cNvPicPr>
            <a:picLocks noChangeAspect="1"/>
          </p:cNvPicPr>
          <p:nvPr/>
        </p:nvPicPr>
        <p:blipFill>
          <a:blip r:embed="rId2"/>
          <a:stretch>
            <a:fillRect/>
          </a:stretch>
        </p:blipFill>
        <p:spPr>
          <a:xfrm>
            <a:off x="152400" y="1447800"/>
            <a:ext cx="11887200" cy="419560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 name="Gráfico 3" descr="Mano con dedo índice apuntando a la derecha con relleno sólido">
            <a:extLst>
              <a:ext uri="{FF2B5EF4-FFF2-40B4-BE49-F238E27FC236}">
                <a16:creationId xmlns:a16="http://schemas.microsoft.com/office/drawing/2014/main" id="{7BE460C3-D138-C0EE-CF82-266FDE66A0A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6200000">
            <a:off x="2560511" y="5105399"/>
            <a:ext cx="517783" cy="457202"/>
          </a:xfrm>
          <a:prstGeom prst="rect">
            <a:avLst/>
          </a:prstGeom>
        </p:spPr>
      </p:pic>
      <p:sp>
        <p:nvSpPr>
          <p:cNvPr id="5" name="CuadroTexto 4">
            <a:extLst>
              <a:ext uri="{FF2B5EF4-FFF2-40B4-BE49-F238E27FC236}">
                <a16:creationId xmlns:a16="http://schemas.microsoft.com/office/drawing/2014/main" id="{7AD9CB58-4462-A3A7-FCBC-6B5FBA41F1E2}"/>
              </a:ext>
            </a:extLst>
          </p:cNvPr>
          <p:cNvSpPr txBox="1"/>
          <p:nvPr/>
        </p:nvSpPr>
        <p:spPr>
          <a:xfrm>
            <a:off x="2971800" y="5224046"/>
            <a:ext cx="4343400" cy="338554"/>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pPr marL="0" indent="0">
              <a:buNone/>
            </a:pPr>
            <a:r>
              <a:rPr lang="es-ES" sz="1600" dirty="0"/>
              <a:t>Se crea un método: Activar_Objetos, de tipo void</a:t>
            </a:r>
            <a:endParaRPr lang="es-PE" sz="1600" dirty="0"/>
          </a:p>
        </p:txBody>
      </p:sp>
    </p:spTree>
    <p:extLst>
      <p:ext uri="{BB962C8B-B14F-4D97-AF65-F5344CB8AC3E}">
        <p14:creationId xmlns:p14="http://schemas.microsoft.com/office/powerpoint/2010/main" val="39310870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34894C9B-B0BC-1799-0807-92E34AC6DD73}"/>
              </a:ext>
            </a:extLst>
          </p:cNvPr>
          <p:cNvSpPr txBox="1"/>
          <p:nvPr/>
        </p:nvSpPr>
        <p:spPr>
          <a:xfrm>
            <a:off x="228600" y="135315"/>
            <a:ext cx="6094520" cy="6494085"/>
          </a:xfrm>
          <a:prstGeom prst="rect">
            <a:avLst/>
          </a:prstGeom>
          <a:noFill/>
        </p:spPr>
        <p:txBody>
          <a:bodyPr wrap="square">
            <a:spAutoFit/>
          </a:bodyPr>
          <a:lstStyle>
            <a:defPPr>
              <a:defRPr lang="en-US"/>
            </a:defPPr>
            <a:lvl1pPr marL="285750" indent="-285750" algn="just">
              <a:buFont typeface="Wingdings" panose="05000000000000000000" pitchFamily="2" charset="2"/>
              <a:buChar char="q"/>
              <a:defRPr sz="3200"/>
            </a:lvl1pPr>
          </a:lstStyle>
          <a:p>
            <a:r>
              <a:rPr lang="es-ES" dirty="0"/>
              <a:t>Los atributos en una clase entidad son variables que almacenan los datos o características del objeto.</a:t>
            </a:r>
          </a:p>
          <a:p>
            <a:endParaRPr lang="es-ES" dirty="0"/>
          </a:p>
          <a:p>
            <a:r>
              <a:rPr lang="es-ES" dirty="0"/>
              <a:t>Estos atributos representan el estado de los objetos y pueden tener diferentes tipos de datos, como números, cadenas de texto, fechas, etc. Por ejemplo, una clase entidad "Persona", los atributos podrían ser nombre, edad, género, etc.</a:t>
            </a:r>
            <a:endParaRPr lang="es-PE" dirty="0"/>
          </a:p>
        </p:txBody>
      </p:sp>
      <p:pic>
        <p:nvPicPr>
          <p:cNvPr id="7" name="Imagen 6">
            <a:extLst>
              <a:ext uri="{FF2B5EF4-FFF2-40B4-BE49-F238E27FC236}">
                <a16:creationId xmlns:a16="http://schemas.microsoft.com/office/drawing/2014/main" id="{0CD08D4C-56DA-CEC0-A4ED-76D8A2996438}"/>
              </a:ext>
            </a:extLst>
          </p:cNvPr>
          <p:cNvPicPr>
            <a:picLocks noChangeAspect="1"/>
          </p:cNvPicPr>
          <p:nvPr/>
        </p:nvPicPr>
        <p:blipFill>
          <a:blip r:embed="rId2"/>
          <a:stretch>
            <a:fillRect/>
          </a:stretch>
        </p:blipFill>
        <p:spPr>
          <a:xfrm>
            <a:off x="7200900" y="990600"/>
            <a:ext cx="4265926" cy="3048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2050" name="Picture 2" descr="Everything you need to know about personas">
            <a:extLst>
              <a:ext uri="{FF2B5EF4-FFF2-40B4-BE49-F238E27FC236}">
                <a16:creationId xmlns:a16="http://schemas.microsoft.com/office/drawing/2014/main" id="{A8ADBDF5-43C4-48E5-30C5-17554BFBF6A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59709" y="4191000"/>
            <a:ext cx="3817891" cy="251980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4960860"/>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12B7A3D4-9516-9380-3A5E-2F1DD45AB452}"/>
              </a:ext>
            </a:extLst>
          </p:cNvPr>
          <p:cNvPicPr>
            <a:picLocks noChangeAspect="1"/>
          </p:cNvPicPr>
          <p:nvPr/>
        </p:nvPicPr>
        <p:blipFill>
          <a:blip r:embed="rId2"/>
          <a:stretch>
            <a:fillRect/>
          </a:stretch>
        </p:blipFill>
        <p:spPr>
          <a:xfrm>
            <a:off x="152400" y="1295400"/>
            <a:ext cx="11811000" cy="46482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 name="Gráfico 3" descr="Mano con dedo índice apuntando a la derecha con relleno sólido">
            <a:extLst>
              <a:ext uri="{FF2B5EF4-FFF2-40B4-BE49-F238E27FC236}">
                <a16:creationId xmlns:a16="http://schemas.microsoft.com/office/drawing/2014/main" id="{B7CCD31A-CBC5-C143-477D-1B3E692DB07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6200000">
            <a:off x="2331911" y="5655676"/>
            <a:ext cx="517783" cy="457202"/>
          </a:xfrm>
          <a:prstGeom prst="rect">
            <a:avLst/>
          </a:prstGeom>
        </p:spPr>
      </p:pic>
      <p:sp>
        <p:nvSpPr>
          <p:cNvPr id="5" name="CuadroTexto 4">
            <a:extLst>
              <a:ext uri="{FF2B5EF4-FFF2-40B4-BE49-F238E27FC236}">
                <a16:creationId xmlns:a16="http://schemas.microsoft.com/office/drawing/2014/main" id="{D5B5F36B-F586-CE8F-AA5D-B73771B4BCF7}"/>
              </a:ext>
            </a:extLst>
          </p:cNvPr>
          <p:cNvSpPr txBox="1"/>
          <p:nvPr/>
        </p:nvSpPr>
        <p:spPr>
          <a:xfrm>
            <a:off x="2743200" y="5774323"/>
            <a:ext cx="4876800" cy="584775"/>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pPr marL="0" indent="0">
              <a:buNone/>
            </a:pPr>
            <a:r>
              <a:rPr lang="es-ES" sz="1600" dirty="0"/>
              <a:t>Se utiliza un método: ActivarDesactivar_Objetos, cuyo argumento enviado es: true, para activar a los objetos.</a:t>
            </a:r>
            <a:endParaRPr lang="es-PE" sz="1600" dirty="0"/>
          </a:p>
        </p:txBody>
      </p:sp>
    </p:spTree>
    <p:extLst>
      <p:ext uri="{BB962C8B-B14F-4D97-AF65-F5344CB8AC3E}">
        <p14:creationId xmlns:p14="http://schemas.microsoft.com/office/powerpoint/2010/main" val="3328113424"/>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esquinas redondeadas 1">
            <a:extLst>
              <a:ext uri="{FF2B5EF4-FFF2-40B4-BE49-F238E27FC236}">
                <a16:creationId xmlns:a16="http://schemas.microsoft.com/office/drawing/2014/main" id="{A88C69D2-3FE9-0A2D-0255-202E4146EC68}"/>
              </a:ext>
            </a:extLst>
          </p:cNvPr>
          <p:cNvSpPr/>
          <p:nvPr/>
        </p:nvSpPr>
        <p:spPr>
          <a:xfrm>
            <a:off x="2362200" y="2971800"/>
            <a:ext cx="7751773" cy="643591"/>
          </a:xfrm>
          <a:prstGeom prst="roundRect">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a:noFill/>
          </a:ln>
          <a:effectLst>
            <a:glow rad="101600">
              <a:srgbClr val="F79646">
                <a:satMod val="175000"/>
                <a:alpha val="40000"/>
              </a:srgbClr>
            </a:glow>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algn="ctr">
              <a:buClrTx/>
            </a:pPr>
            <a:endParaRPr lang="es-ES" sz="3200" b="1" kern="1200" dirty="0">
              <a:solidFill>
                <a:prstClr val="white"/>
              </a:solidFill>
              <a:latin typeface="Calibri"/>
              <a:ea typeface="+mn-ea"/>
              <a:cs typeface="+mn-cs"/>
            </a:endParaRPr>
          </a:p>
          <a:p>
            <a:pPr algn="ctr">
              <a:buClrTx/>
            </a:pPr>
            <a:r>
              <a:rPr lang="es-ES" sz="3200" b="1" kern="1200" dirty="0">
                <a:solidFill>
                  <a:prstClr val="white"/>
                </a:solidFill>
                <a:latin typeface="Calibri"/>
                <a:ea typeface="+mn-ea"/>
                <a:cs typeface="+mn-cs"/>
              </a:rPr>
              <a:t>Método De Desactivar Objetos</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s-PE" sz="3200" b="1" i="0" u="none" strike="noStrike" kern="1200" cap="none" spc="0" normalizeH="0" baseline="0" noProof="0" dirty="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2230871388"/>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983E4DDC-9A7A-43FE-DFAB-8268118585F6}"/>
              </a:ext>
            </a:extLst>
          </p:cNvPr>
          <p:cNvPicPr>
            <a:picLocks noChangeAspect="1"/>
          </p:cNvPicPr>
          <p:nvPr/>
        </p:nvPicPr>
        <p:blipFill>
          <a:blip r:embed="rId2"/>
          <a:stretch>
            <a:fillRect/>
          </a:stretch>
        </p:blipFill>
        <p:spPr>
          <a:xfrm>
            <a:off x="152400" y="1143000"/>
            <a:ext cx="11811000" cy="54102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 name="Gráfico 3" descr="Mano con dedo índice apuntando a la derecha con relleno sólido">
            <a:extLst>
              <a:ext uri="{FF2B5EF4-FFF2-40B4-BE49-F238E27FC236}">
                <a16:creationId xmlns:a16="http://schemas.microsoft.com/office/drawing/2014/main" id="{762B739C-6163-7ABE-B074-3FF933270E6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6200000">
            <a:off x="3017710" y="6050091"/>
            <a:ext cx="517783" cy="457202"/>
          </a:xfrm>
          <a:prstGeom prst="rect">
            <a:avLst/>
          </a:prstGeom>
        </p:spPr>
      </p:pic>
      <p:sp>
        <p:nvSpPr>
          <p:cNvPr id="5" name="CuadroTexto 4">
            <a:extLst>
              <a:ext uri="{FF2B5EF4-FFF2-40B4-BE49-F238E27FC236}">
                <a16:creationId xmlns:a16="http://schemas.microsoft.com/office/drawing/2014/main" id="{308A7ECC-E839-D7EF-D619-39EAC8998065}"/>
              </a:ext>
            </a:extLst>
          </p:cNvPr>
          <p:cNvSpPr txBox="1"/>
          <p:nvPr/>
        </p:nvSpPr>
        <p:spPr>
          <a:xfrm>
            <a:off x="3428999" y="6168738"/>
            <a:ext cx="4724402" cy="338554"/>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pPr marL="0" indent="0">
              <a:buNone/>
            </a:pPr>
            <a:r>
              <a:rPr lang="es-ES" sz="1600" dirty="0"/>
              <a:t>Se crea un método: Desactivar_Objetos, de tipo void</a:t>
            </a:r>
            <a:endParaRPr lang="es-PE" sz="1600" dirty="0"/>
          </a:p>
        </p:txBody>
      </p:sp>
    </p:spTree>
    <p:extLst>
      <p:ext uri="{BB962C8B-B14F-4D97-AF65-F5344CB8AC3E}">
        <p14:creationId xmlns:p14="http://schemas.microsoft.com/office/powerpoint/2010/main" val="222283397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81307E9B-5482-490F-F6D6-795811E4669D}"/>
              </a:ext>
            </a:extLst>
          </p:cNvPr>
          <p:cNvPicPr>
            <a:picLocks noChangeAspect="1"/>
          </p:cNvPicPr>
          <p:nvPr/>
        </p:nvPicPr>
        <p:blipFill>
          <a:blip r:embed="rId2"/>
          <a:stretch>
            <a:fillRect/>
          </a:stretch>
        </p:blipFill>
        <p:spPr>
          <a:xfrm>
            <a:off x="152400" y="1143000"/>
            <a:ext cx="11887200" cy="512201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 name="Gráfico 3" descr="Mano con dedo índice apuntando a la derecha con relleno sólido">
            <a:extLst>
              <a:ext uri="{FF2B5EF4-FFF2-40B4-BE49-F238E27FC236}">
                <a16:creationId xmlns:a16="http://schemas.microsoft.com/office/drawing/2014/main" id="{AED3941A-4E67-4225-E360-87248B38BE7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6200000">
            <a:off x="2179510" y="6002178"/>
            <a:ext cx="517783" cy="457202"/>
          </a:xfrm>
          <a:prstGeom prst="rect">
            <a:avLst/>
          </a:prstGeom>
        </p:spPr>
      </p:pic>
      <p:sp>
        <p:nvSpPr>
          <p:cNvPr id="5" name="CuadroTexto 4">
            <a:extLst>
              <a:ext uri="{FF2B5EF4-FFF2-40B4-BE49-F238E27FC236}">
                <a16:creationId xmlns:a16="http://schemas.microsoft.com/office/drawing/2014/main" id="{93D7B61B-F92B-8222-7D73-FF1139D14862}"/>
              </a:ext>
            </a:extLst>
          </p:cNvPr>
          <p:cNvSpPr txBox="1"/>
          <p:nvPr/>
        </p:nvSpPr>
        <p:spPr>
          <a:xfrm>
            <a:off x="2590798" y="6120825"/>
            <a:ext cx="5334001" cy="584775"/>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pPr marL="0" indent="0">
              <a:buNone/>
            </a:pPr>
            <a:r>
              <a:rPr lang="es-ES" sz="1600" dirty="0"/>
              <a:t>Se utiliza un método: ActivarDesactivar_Objetos, cuyo argumento enviado es: false, para desactivar a los objetos.</a:t>
            </a:r>
            <a:endParaRPr lang="es-PE" sz="1600" dirty="0"/>
          </a:p>
        </p:txBody>
      </p:sp>
    </p:spTree>
    <p:extLst>
      <p:ext uri="{BB962C8B-B14F-4D97-AF65-F5344CB8AC3E}">
        <p14:creationId xmlns:p14="http://schemas.microsoft.com/office/powerpoint/2010/main" val="3119151979"/>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esquinas redondeadas 1">
            <a:extLst>
              <a:ext uri="{FF2B5EF4-FFF2-40B4-BE49-F238E27FC236}">
                <a16:creationId xmlns:a16="http://schemas.microsoft.com/office/drawing/2014/main" id="{40CCB3C6-64CF-F3B6-09E5-4B5BFA90333D}"/>
              </a:ext>
            </a:extLst>
          </p:cNvPr>
          <p:cNvSpPr/>
          <p:nvPr/>
        </p:nvSpPr>
        <p:spPr>
          <a:xfrm>
            <a:off x="2209800" y="2861609"/>
            <a:ext cx="7751773" cy="643591"/>
          </a:xfrm>
          <a:prstGeom prst="roundRect">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a:noFill/>
          </a:ln>
          <a:effectLst>
            <a:glow rad="101600">
              <a:srgbClr val="F79646">
                <a:satMod val="175000"/>
                <a:alpha val="40000"/>
              </a:srgbClr>
            </a:glow>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algn="ctr">
              <a:buClrTx/>
            </a:pPr>
            <a:endParaRPr lang="es-ES" sz="3200" b="1" kern="1200" dirty="0">
              <a:solidFill>
                <a:prstClr val="white"/>
              </a:solidFill>
              <a:latin typeface="Calibri"/>
              <a:ea typeface="+mn-ea"/>
              <a:cs typeface="+mn-cs"/>
            </a:endParaRPr>
          </a:p>
          <a:p>
            <a:pPr algn="ctr">
              <a:buClrTx/>
            </a:pPr>
            <a:r>
              <a:rPr lang="es-ES" sz="3200" b="1" kern="1200" dirty="0">
                <a:solidFill>
                  <a:prstClr val="white"/>
                </a:solidFill>
                <a:latin typeface="Calibri"/>
                <a:ea typeface="+mn-ea"/>
                <a:cs typeface="+mn-cs"/>
              </a:rPr>
              <a:t>Método De Activar y Desactivar Objetos</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s-PE" sz="3200" b="1" i="0" u="none" strike="noStrike" kern="1200" cap="none" spc="0" normalizeH="0" baseline="0" noProof="0" dirty="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2498385540"/>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E62AC4C6-202A-A026-4A56-F8F474B82012}"/>
              </a:ext>
            </a:extLst>
          </p:cNvPr>
          <p:cNvPicPr>
            <a:picLocks noChangeAspect="1"/>
          </p:cNvPicPr>
          <p:nvPr/>
        </p:nvPicPr>
        <p:blipFill>
          <a:blip r:embed="rId2"/>
          <a:stretch>
            <a:fillRect/>
          </a:stretch>
        </p:blipFill>
        <p:spPr>
          <a:xfrm>
            <a:off x="609600" y="990600"/>
            <a:ext cx="10287000" cy="572788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 name="Gráfico 3" descr="Mano con dedo índice apuntando a la derecha con relleno sólido">
            <a:extLst>
              <a:ext uri="{FF2B5EF4-FFF2-40B4-BE49-F238E27FC236}">
                <a16:creationId xmlns:a16="http://schemas.microsoft.com/office/drawing/2014/main" id="{88DE24CD-0235-D941-609D-013F9602F4B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6200000">
            <a:off x="4922711" y="5926542"/>
            <a:ext cx="517783" cy="457202"/>
          </a:xfrm>
          <a:prstGeom prst="rect">
            <a:avLst/>
          </a:prstGeom>
        </p:spPr>
      </p:pic>
      <p:sp>
        <p:nvSpPr>
          <p:cNvPr id="5" name="CuadroTexto 4">
            <a:extLst>
              <a:ext uri="{FF2B5EF4-FFF2-40B4-BE49-F238E27FC236}">
                <a16:creationId xmlns:a16="http://schemas.microsoft.com/office/drawing/2014/main" id="{3F4180F5-5A25-9F4F-1489-278C73874B18}"/>
              </a:ext>
            </a:extLst>
          </p:cNvPr>
          <p:cNvSpPr txBox="1"/>
          <p:nvPr/>
        </p:nvSpPr>
        <p:spPr>
          <a:xfrm>
            <a:off x="5334000" y="6045189"/>
            <a:ext cx="5410200" cy="338554"/>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pPr marL="0" indent="0">
              <a:buNone/>
            </a:pPr>
            <a:r>
              <a:rPr lang="es-ES" sz="1600" dirty="0"/>
              <a:t>Se crea un método: ActicarDesactivar_Objetos, de tipo void</a:t>
            </a:r>
            <a:endParaRPr lang="es-PE" sz="1600" dirty="0"/>
          </a:p>
        </p:txBody>
      </p:sp>
      <p:pic>
        <p:nvPicPr>
          <p:cNvPr id="6" name="Gráfico 5" descr="Mano con dedo índice apuntando a la derecha con relleno sólido">
            <a:extLst>
              <a:ext uri="{FF2B5EF4-FFF2-40B4-BE49-F238E27FC236}">
                <a16:creationId xmlns:a16="http://schemas.microsoft.com/office/drawing/2014/main" id="{2F48D704-4510-9222-FE11-0F46F1A724C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5400000">
            <a:off x="9799510" y="5083197"/>
            <a:ext cx="517783" cy="457202"/>
          </a:xfrm>
          <a:prstGeom prst="rect">
            <a:avLst/>
          </a:prstGeom>
        </p:spPr>
      </p:pic>
      <p:sp>
        <p:nvSpPr>
          <p:cNvPr id="7" name="CuadroTexto 6">
            <a:extLst>
              <a:ext uri="{FF2B5EF4-FFF2-40B4-BE49-F238E27FC236}">
                <a16:creationId xmlns:a16="http://schemas.microsoft.com/office/drawing/2014/main" id="{75B86D8E-C3C9-F26F-7449-47449B47F34B}"/>
              </a:ext>
            </a:extLst>
          </p:cNvPr>
          <p:cNvSpPr txBox="1"/>
          <p:nvPr/>
        </p:nvSpPr>
        <p:spPr>
          <a:xfrm>
            <a:off x="8953501" y="4495800"/>
            <a:ext cx="2209800" cy="584775"/>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pPr marL="0" indent="0">
              <a:buNone/>
            </a:pPr>
            <a:r>
              <a:rPr lang="es-ES" sz="1600" dirty="0"/>
              <a:t>Tiene un parámetro objeto de tipo: boolean</a:t>
            </a:r>
            <a:endParaRPr lang="es-PE" sz="1600" dirty="0"/>
          </a:p>
        </p:txBody>
      </p:sp>
    </p:spTree>
    <p:extLst>
      <p:ext uri="{BB962C8B-B14F-4D97-AF65-F5344CB8AC3E}">
        <p14:creationId xmlns:p14="http://schemas.microsoft.com/office/powerpoint/2010/main" val="1043421246"/>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AFE08CC5-B60E-2943-5B4E-47943E9CE30C}"/>
              </a:ext>
            </a:extLst>
          </p:cNvPr>
          <p:cNvPicPr>
            <a:picLocks noChangeAspect="1"/>
          </p:cNvPicPr>
          <p:nvPr/>
        </p:nvPicPr>
        <p:blipFill>
          <a:blip r:embed="rId2"/>
          <a:stretch>
            <a:fillRect/>
          </a:stretch>
        </p:blipFill>
        <p:spPr>
          <a:xfrm>
            <a:off x="152400" y="990600"/>
            <a:ext cx="11887200" cy="491947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 name="Gráfico 3" descr="Mano con dedo índice apuntando a la derecha con relleno sólido">
            <a:extLst>
              <a:ext uri="{FF2B5EF4-FFF2-40B4-BE49-F238E27FC236}">
                <a16:creationId xmlns:a16="http://schemas.microsoft.com/office/drawing/2014/main" id="{D959B1AB-11BD-E0F3-8967-9A3AB84B87E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6200000">
            <a:off x="2789110" y="5684707"/>
            <a:ext cx="517783" cy="457202"/>
          </a:xfrm>
          <a:prstGeom prst="rect">
            <a:avLst/>
          </a:prstGeom>
        </p:spPr>
      </p:pic>
      <p:sp>
        <p:nvSpPr>
          <p:cNvPr id="5" name="CuadroTexto 4">
            <a:extLst>
              <a:ext uri="{FF2B5EF4-FFF2-40B4-BE49-F238E27FC236}">
                <a16:creationId xmlns:a16="http://schemas.microsoft.com/office/drawing/2014/main" id="{EC081BF1-7AEA-FD5A-3647-A78C34384912}"/>
              </a:ext>
            </a:extLst>
          </p:cNvPr>
          <p:cNvSpPr txBox="1"/>
          <p:nvPr/>
        </p:nvSpPr>
        <p:spPr>
          <a:xfrm>
            <a:off x="1066800" y="6120825"/>
            <a:ext cx="10210800" cy="584775"/>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pPr marL="0" indent="0">
              <a:buNone/>
            </a:pPr>
            <a:r>
              <a:rPr lang="es-ES" sz="1600" dirty="0"/>
              <a:t>Se declara un array de objetos JTextField, con el nombre: valorobjeto y se inicializa con una lista de objetos JTextField:</a:t>
            </a:r>
          </a:p>
          <a:p>
            <a:pPr marL="0" indent="0">
              <a:buNone/>
            </a:pPr>
            <a:r>
              <a:rPr lang="es-ES" sz="1600" dirty="0"/>
              <a:t>JTextField[] valorobjeto={Jtcodigo,Jtpaterno,Jtmaterno,Jtnombres,Jtedad,Jtdireccion,Jtdistrito,Jtcorreo};</a:t>
            </a:r>
            <a:endParaRPr lang="es-PE" sz="1600" dirty="0"/>
          </a:p>
        </p:txBody>
      </p:sp>
    </p:spTree>
    <p:extLst>
      <p:ext uri="{BB962C8B-B14F-4D97-AF65-F5344CB8AC3E}">
        <p14:creationId xmlns:p14="http://schemas.microsoft.com/office/powerpoint/2010/main" val="2319430275"/>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4D7DADCE-6E1C-35DC-CF89-E5B22D0EC690}"/>
              </a:ext>
            </a:extLst>
          </p:cNvPr>
          <p:cNvPicPr>
            <a:picLocks noChangeAspect="1"/>
          </p:cNvPicPr>
          <p:nvPr/>
        </p:nvPicPr>
        <p:blipFill>
          <a:blip r:embed="rId2"/>
          <a:stretch>
            <a:fillRect/>
          </a:stretch>
        </p:blipFill>
        <p:spPr>
          <a:xfrm>
            <a:off x="152400" y="1103240"/>
            <a:ext cx="11887200" cy="465151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 name="Gráfico 3" descr="Mano con dedo índice apuntando a la derecha con relleno sólido">
            <a:extLst>
              <a:ext uri="{FF2B5EF4-FFF2-40B4-BE49-F238E27FC236}">
                <a16:creationId xmlns:a16="http://schemas.microsoft.com/office/drawing/2014/main" id="{680DFA5C-D0C3-2594-643F-19C29A9C585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6200000">
            <a:off x="3170110" y="5075107"/>
            <a:ext cx="517783" cy="457202"/>
          </a:xfrm>
          <a:prstGeom prst="rect">
            <a:avLst/>
          </a:prstGeom>
        </p:spPr>
      </p:pic>
      <p:sp>
        <p:nvSpPr>
          <p:cNvPr id="5" name="CuadroTexto 4">
            <a:extLst>
              <a:ext uri="{FF2B5EF4-FFF2-40B4-BE49-F238E27FC236}">
                <a16:creationId xmlns:a16="http://schemas.microsoft.com/office/drawing/2014/main" id="{E71092CE-7592-0DF7-B606-5D0A29C81A17}"/>
              </a:ext>
            </a:extLst>
          </p:cNvPr>
          <p:cNvSpPr txBox="1"/>
          <p:nvPr/>
        </p:nvSpPr>
        <p:spPr>
          <a:xfrm>
            <a:off x="1676400" y="5569803"/>
            <a:ext cx="6934200" cy="830997"/>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pPr algn="l"/>
            <a:r>
              <a:rPr lang="es-ES" sz="1600" dirty="0"/>
              <a:t>Se utiliza un bucle for-each, para iterar sobre cada elemento del array: valorobjeto y realizar una acción en cada uno de ellos.</a:t>
            </a:r>
          </a:p>
          <a:p>
            <a:pPr algn="l"/>
            <a:r>
              <a:rPr lang="es-ES" sz="1600" dirty="0"/>
              <a:t>En cada iteración, se asigna el objeto JTextField actual a la variable objtexto.</a:t>
            </a:r>
            <a:endParaRPr lang="es-PE" sz="1600" dirty="0"/>
          </a:p>
        </p:txBody>
      </p:sp>
      <p:sp>
        <p:nvSpPr>
          <p:cNvPr id="6" name="Rectangle 1">
            <a:extLst>
              <a:ext uri="{FF2B5EF4-FFF2-40B4-BE49-F238E27FC236}">
                <a16:creationId xmlns:a16="http://schemas.microsoft.com/office/drawing/2014/main" id="{2598FB19-016B-2605-D79F-CD4AD5E1D2B4}"/>
              </a:ext>
            </a:extLst>
          </p:cNvPr>
          <p:cNvSpPr>
            <a:spLocks noChangeArrowheads="1"/>
          </p:cNvSpPr>
          <p:nvPr/>
        </p:nvSpPr>
        <p:spPr bwMode="auto">
          <a:xfrm>
            <a:off x="0" y="0"/>
            <a:ext cx="12192000" cy="0"/>
          </a:xfrm>
          <a:prstGeom prst="rect">
            <a:avLst/>
          </a:prstGeom>
          <a:solidFill>
            <a:srgbClr val="F7F7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s-PE" altLang="es-PE"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s-PE" altLang="es-PE" sz="1200" b="0" i="0" u="none" strike="noStrike" cap="none" normalizeH="0" baseline="0">
                <a:ln>
                  <a:noFill/>
                </a:ln>
                <a:solidFill>
                  <a:srgbClr val="374151"/>
                </a:solidFill>
                <a:effectLst/>
                <a:latin typeface="Söhne"/>
              </a:rPr>
              <a:t>Se utiliza un bucle </a:t>
            </a:r>
            <a:r>
              <a:rPr kumimoji="0" lang="es-PE" altLang="es-PE" b="1" i="0" u="none" strike="noStrike" cap="none" normalizeH="0" baseline="0">
                <a:ln>
                  <a:noFill/>
                </a:ln>
                <a:solidFill>
                  <a:srgbClr val="374151"/>
                </a:solidFill>
                <a:effectLst/>
                <a:latin typeface="Söhne Mono"/>
              </a:rPr>
              <a:t>for-each</a:t>
            </a:r>
            <a:r>
              <a:rPr kumimoji="0" lang="es-PE" altLang="es-PE" sz="1200" b="0" i="0" u="none" strike="noStrike" cap="none" normalizeH="0" baseline="0">
                <a:ln>
                  <a:noFill/>
                </a:ln>
                <a:solidFill>
                  <a:srgbClr val="374151"/>
                </a:solidFill>
                <a:effectLst/>
                <a:latin typeface="Söhne"/>
              </a:rPr>
              <a:t> para iterar sobre cada elemento del array </a:t>
            </a:r>
            <a:r>
              <a:rPr kumimoji="0" lang="es-PE" altLang="es-PE" b="1" i="0" u="none" strike="noStrike" cap="none" normalizeH="0" baseline="0">
                <a:ln>
                  <a:noFill/>
                </a:ln>
                <a:solidFill>
                  <a:srgbClr val="374151"/>
                </a:solidFill>
                <a:effectLst/>
                <a:latin typeface="Söhne Mono"/>
              </a:rPr>
              <a:t>valorobjeto</a:t>
            </a:r>
            <a:r>
              <a:rPr kumimoji="0" lang="es-PE" altLang="es-PE" sz="1200" b="0" i="0" u="none" strike="noStrike" cap="none" normalizeH="0" baseline="0">
                <a:ln>
                  <a:noFill/>
                </a:ln>
                <a:solidFill>
                  <a:srgbClr val="374151"/>
                </a:solidFill>
                <a:effectLst/>
                <a:latin typeface="Söhne"/>
              </a:rPr>
              <a:t> y realizar una acción en cada uno de ellos.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s-PE" altLang="es-PE" sz="1200" b="0" i="0" u="none" strike="noStrike" cap="none" normalizeH="0" baseline="0">
                <a:ln>
                  <a:noFill/>
                </a:ln>
                <a:solidFill>
                  <a:srgbClr val="374151"/>
                </a:solidFill>
                <a:effectLst/>
                <a:latin typeface="Söhne"/>
              </a:rPr>
              <a:t>En cada iteración, se asigna el objeto JTextField actual a la variable </a:t>
            </a:r>
            <a:r>
              <a:rPr kumimoji="0" lang="es-PE" altLang="es-PE" b="1" i="0" u="none" strike="noStrike" cap="none" normalizeH="0" baseline="0">
                <a:ln>
                  <a:noFill/>
                </a:ln>
                <a:solidFill>
                  <a:srgbClr val="374151"/>
                </a:solidFill>
                <a:effectLst/>
                <a:latin typeface="Söhne Mono"/>
              </a:rPr>
              <a:t>objtexto</a:t>
            </a:r>
            <a:r>
              <a:rPr kumimoji="0" lang="es-PE" altLang="es-PE" sz="1200" b="0" i="0" u="none" strike="noStrike" cap="none" normalizeH="0" baseline="0">
                <a:ln>
                  <a:noFill/>
                </a:ln>
                <a:solidFill>
                  <a:srgbClr val="374151"/>
                </a:solidFill>
                <a:effectLst/>
                <a:latin typeface="Söhne"/>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s-PE" altLang="es-PE"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507051386"/>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6B7D175F-7F3D-7B03-F8AA-E070A50D694F}"/>
              </a:ext>
            </a:extLst>
          </p:cNvPr>
          <p:cNvPicPr>
            <a:picLocks noChangeAspect="1"/>
          </p:cNvPicPr>
          <p:nvPr/>
        </p:nvPicPr>
        <p:blipFill>
          <a:blip r:embed="rId2"/>
          <a:stretch>
            <a:fillRect/>
          </a:stretch>
        </p:blipFill>
        <p:spPr>
          <a:xfrm>
            <a:off x="152400" y="1074004"/>
            <a:ext cx="11887200" cy="48006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 name="Gráfico 3" descr="Mano con dedo índice apuntando a la derecha con relleno sólido">
            <a:extLst>
              <a:ext uri="{FF2B5EF4-FFF2-40B4-BE49-F238E27FC236}">
                <a16:creationId xmlns:a16="http://schemas.microsoft.com/office/drawing/2014/main" id="{0F440271-4355-448E-CF3D-2BAFA4CDE00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6200000">
            <a:off x="3093910" y="5211891"/>
            <a:ext cx="517783" cy="457202"/>
          </a:xfrm>
          <a:prstGeom prst="rect">
            <a:avLst/>
          </a:prstGeom>
        </p:spPr>
      </p:pic>
      <p:sp>
        <p:nvSpPr>
          <p:cNvPr id="5" name="CuadroTexto 4">
            <a:extLst>
              <a:ext uri="{FF2B5EF4-FFF2-40B4-BE49-F238E27FC236}">
                <a16:creationId xmlns:a16="http://schemas.microsoft.com/office/drawing/2014/main" id="{99961D1D-0695-EB96-6DE3-12C2C8D1EE7F}"/>
              </a:ext>
            </a:extLst>
          </p:cNvPr>
          <p:cNvSpPr txBox="1"/>
          <p:nvPr/>
        </p:nvSpPr>
        <p:spPr>
          <a:xfrm>
            <a:off x="1600200" y="5672751"/>
            <a:ext cx="10134600" cy="830997"/>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pPr algn="l"/>
            <a:r>
              <a:rPr lang="es-ES" sz="1600" dirty="0"/>
              <a:t>Dentro del bucle, se llama al método setEnabled(boolean), del objeto objtexto, para activar o desactivar el estado del campo de texto.</a:t>
            </a:r>
          </a:p>
          <a:p>
            <a:pPr algn="l"/>
            <a:r>
              <a:rPr lang="es-ES" sz="1600" dirty="0"/>
              <a:t>El parámetro objeto se utiliza para determinar si se debe habilitar (true) o deshabilitar (false), el campo de texto.</a:t>
            </a:r>
            <a:endParaRPr lang="es-PE" sz="1600" dirty="0"/>
          </a:p>
        </p:txBody>
      </p:sp>
    </p:spTree>
    <p:extLst>
      <p:ext uri="{BB962C8B-B14F-4D97-AF65-F5344CB8AC3E}">
        <p14:creationId xmlns:p14="http://schemas.microsoft.com/office/powerpoint/2010/main" val="196320270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3C5C8096-3620-5576-E6AD-E26FE17A79A3}"/>
              </a:ext>
            </a:extLst>
          </p:cNvPr>
          <p:cNvPicPr>
            <a:picLocks noChangeAspect="1"/>
          </p:cNvPicPr>
          <p:nvPr/>
        </p:nvPicPr>
        <p:blipFill>
          <a:blip r:embed="rId2"/>
          <a:stretch>
            <a:fillRect/>
          </a:stretch>
        </p:blipFill>
        <p:spPr>
          <a:xfrm>
            <a:off x="323850" y="990600"/>
            <a:ext cx="11487150" cy="558165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 name="Gráfico 3" descr="Mano con dedo índice apuntando a la derecha con relleno sólido">
            <a:extLst>
              <a:ext uri="{FF2B5EF4-FFF2-40B4-BE49-F238E27FC236}">
                <a16:creationId xmlns:a16="http://schemas.microsoft.com/office/drawing/2014/main" id="{3125BD12-82CD-2991-2481-0C8CDF4A507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6200000">
            <a:off x="4084510" y="6202491"/>
            <a:ext cx="517783" cy="457202"/>
          </a:xfrm>
          <a:prstGeom prst="rect">
            <a:avLst/>
          </a:prstGeom>
        </p:spPr>
      </p:pic>
      <p:sp>
        <p:nvSpPr>
          <p:cNvPr id="5" name="CuadroTexto 4">
            <a:extLst>
              <a:ext uri="{FF2B5EF4-FFF2-40B4-BE49-F238E27FC236}">
                <a16:creationId xmlns:a16="http://schemas.microsoft.com/office/drawing/2014/main" id="{7DA07426-22E9-6AAC-5E6D-24E89001DEC2}"/>
              </a:ext>
            </a:extLst>
          </p:cNvPr>
          <p:cNvSpPr txBox="1"/>
          <p:nvPr/>
        </p:nvSpPr>
        <p:spPr>
          <a:xfrm>
            <a:off x="4495800" y="6324600"/>
            <a:ext cx="6096000" cy="338554"/>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pPr marL="0" indent="0">
              <a:buNone/>
            </a:pPr>
            <a:r>
              <a:rPr lang="es-ES" sz="1600" dirty="0"/>
              <a:t>En el constructor de la clase, se utiliza al método: Desactivar_Objetos</a:t>
            </a:r>
            <a:endParaRPr lang="es-PE" sz="1600" dirty="0"/>
          </a:p>
        </p:txBody>
      </p:sp>
    </p:spTree>
    <p:extLst>
      <p:ext uri="{BB962C8B-B14F-4D97-AF65-F5344CB8AC3E}">
        <p14:creationId xmlns:p14="http://schemas.microsoft.com/office/powerpoint/2010/main" val="18217424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esquinas redondeadas 1">
            <a:extLst>
              <a:ext uri="{FF2B5EF4-FFF2-40B4-BE49-F238E27FC236}">
                <a16:creationId xmlns:a16="http://schemas.microsoft.com/office/drawing/2014/main" id="{59D3A006-6806-9898-8503-2D36EE494F27}"/>
              </a:ext>
            </a:extLst>
          </p:cNvPr>
          <p:cNvSpPr/>
          <p:nvPr/>
        </p:nvSpPr>
        <p:spPr>
          <a:xfrm>
            <a:off x="2459027" y="2971800"/>
            <a:ext cx="7751773" cy="643591"/>
          </a:xfrm>
          <a:prstGeom prst="roundRect">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a:noFill/>
          </a:ln>
          <a:effectLst>
            <a:glow rad="101600">
              <a:srgbClr val="F79646">
                <a:satMod val="175000"/>
                <a:alpha val="40000"/>
              </a:srgbClr>
            </a:glow>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algn="ctr">
              <a:buClrTx/>
            </a:pPr>
            <a:endParaRPr lang="es-ES" sz="3200" b="1" kern="1200" dirty="0">
              <a:solidFill>
                <a:prstClr val="white"/>
              </a:solidFill>
              <a:latin typeface="Calibri"/>
              <a:ea typeface="+mn-ea"/>
              <a:cs typeface="+mn-cs"/>
            </a:endParaRPr>
          </a:p>
          <a:p>
            <a:pPr algn="ctr">
              <a:buClrTx/>
            </a:pPr>
            <a:r>
              <a:rPr lang="es-ES" sz="3200" b="1" dirty="0">
                <a:solidFill>
                  <a:prstClr val="white"/>
                </a:solidFill>
                <a:latin typeface="Calibri"/>
              </a:rPr>
              <a:t>get y set</a:t>
            </a:r>
            <a:endParaRPr lang="es-ES" sz="3200" b="1" kern="1200" dirty="0">
              <a:solidFill>
                <a:prstClr val="white"/>
              </a:solidFill>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s-PE" sz="3200" b="1" i="0" u="none" strike="noStrike" kern="1200" cap="none" spc="0" normalizeH="0" baseline="0" noProof="0" dirty="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3803623721"/>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4BD1ED2D-A974-98BA-F9D2-3CB6E4B23B49}"/>
              </a:ext>
            </a:extLst>
          </p:cNvPr>
          <p:cNvPicPr>
            <a:picLocks noChangeAspect="1"/>
          </p:cNvPicPr>
          <p:nvPr/>
        </p:nvPicPr>
        <p:blipFill>
          <a:blip r:embed="rId2"/>
          <a:stretch>
            <a:fillRect/>
          </a:stretch>
        </p:blipFill>
        <p:spPr>
          <a:xfrm>
            <a:off x="152400" y="990600"/>
            <a:ext cx="11887200" cy="497384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 name="Gráfico 3" descr="Mano con dedo índice apuntando a la derecha con relleno sólido">
            <a:extLst>
              <a:ext uri="{FF2B5EF4-FFF2-40B4-BE49-F238E27FC236}">
                <a16:creationId xmlns:a16="http://schemas.microsoft.com/office/drawing/2014/main" id="{6D2CFE39-27F5-DC1A-7067-B74412EB518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6200000">
            <a:off x="2213539" y="5746247"/>
            <a:ext cx="517783" cy="457202"/>
          </a:xfrm>
          <a:prstGeom prst="rect">
            <a:avLst/>
          </a:prstGeom>
        </p:spPr>
      </p:pic>
      <p:sp>
        <p:nvSpPr>
          <p:cNvPr id="5" name="CuadroTexto 4">
            <a:extLst>
              <a:ext uri="{FF2B5EF4-FFF2-40B4-BE49-F238E27FC236}">
                <a16:creationId xmlns:a16="http://schemas.microsoft.com/office/drawing/2014/main" id="{1DF06678-4F8A-043E-29C1-5974F781F6AD}"/>
              </a:ext>
            </a:extLst>
          </p:cNvPr>
          <p:cNvSpPr txBox="1"/>
          <p:nvPr/>
        </p:nvSpPr>
        <p:spPr>
          <a:xfrm>
            <a:off x="2667000" y="5715000"/>
            <a:ext cx="9372600" cy="1077218"/>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pPr algn="just"/>
            <a:r>
              <a:rPr lang="es-ES" sz="1600" dirty="0"/>
              <a:t>Se utiliza al método setEnabled(boolean), en un objeto JComboBox, con el nombre: Jcbsexo para activar o desactivar su estado.</a:t>
            </a:r>
          </a:p>
          <a:p>
            <a:pPr algn="just"/>
            <a:r>
              <a:rPr lang="es-ES" sz="1600" dirty="0"/>
              <a:t>El parámetro objeto se utiliza para determinar si se debe habilitar (true) o deshabilitar (false) el JComboBox.</a:t>
            </a:r>
            <a:endParaRPr lang="es-PE" sz="1600" dirty="0"/>
          </a:p>
        </p:txBody>
      </p:sp>
      <p:pic>
        <p:nvPicPr>
          <p:cNvPr id="6" name="Gráfico 5" descr="Mano con dedo índice apuntando a la derecha con relleno sólido">
            <a:extLst>
              <a:ext uri="{FF2B5EF4-FFF2-40B4-BE49-F238E27FC236}">
                <a16:creationId xmlns:a16="http://schemas.microsoft.com/office/drawing/2014/main" id="{45EF4A08-E886-089E-033B-CB1011E5365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5400000">
            <a:off x="2636710" y="3398707"/>
            <a:ext cx="517783" cy="457202"/>
          </a:xfrm>
          <a:prstGeom prst="rect">
            <a:avLst/>
          </a:prstGeom>
        </p:spPr>
      </p:pic>
      <p:sp>
        <p:nvSpPr>
          <p:cNvPr id="7" name="CuadroTexto 6">
            <a:extLst>
              <a:ext uri="{FF2B5EF4-FFF2-40B4-BE49-F238E27FC236}">
                <a16:creationId xmlns:a16="http://schemas.microsoft.com/office/drawing/2014/main" id="{B5C39AE3-DD3A-A9BF-0D57-12A6DEF566CA}"/>
              </a:ext>
            </a:extLst>
          </p:cNvPr>
          <p:cNvSpPr txBox="1"/>
          <p:nvPr/>
        </p:nvSpPr>
        <p:spPr>
          <a:xfrm>
            <a:off x="3048000" y="3334662"/>
            <a:ext cx="3733800" cy="338554"/>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pPr marL="0" indent="0">
              <a:buNone/>
            </a:pPr>
            <a:r>
              <a:rPr lang="es-ES" sz="1600" dirty="0"/>
              <a:t>En el método: ActivarDesactivar_Objetos </a:t>
            </a:r>
            <a:endParaRPr lang="es-PE" sz="1600" dirty="0"/>
          </a:p>
        </p:txBody>
      </p:sp>
    </p:spTree>
    <p:extLst>
      <p:ext uri="{BB962C8B-B14F-4D97-AF65-F5344CB8AC3E}">
        <p14:creationId xmlns:p14="http://schemas.microsoft.com/office/powerpoint/2010/main" val="488586800"/>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2F09BBD8-0183-07E8-9F5A-07146462B944}"/>
              </a:ext>
            </a:extLst>
          </p:cNvPr>
          <p:cNvPicPr>
            <a:picLocks noChangeAspect="1"/>
          </p:cNvPicPr>
          <p:nvPr/>
        </p:nvPicPr>
        <p:blipFill>
          <a:blip r:embed="rId2"/>
          <a:stretch>
            <a:fillRect/>
          </a:stretch>
        </p:blipFill>
        <p:spPr>
          <a:xfrm>
            <a:off x="152400" y="1066800"/>
            <a:ext cx="11887200" cy="5257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Gráfico 7" descr="Mano con dedo índice apuntando a la derecha con relleno sólido">
            <a:extLst>
              <a:ext uri="{FF2B5EF4-FFF2-40B4-BE49-F238E27FC236}">
                <a16:creationId xmlns:a16="http://schemas.microsoft.com/office/drawing/2014/main" id="{3D761AC9-7019-AC93-F44E-787274D9D89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5400000">
            <a:off x="2794629" y="3529972"/>
            <a:ext cx="423447" cy="373903"/>
          </a:xfrm>
          <a:prstGeom prst="rect">
            <a:avLst/>
          </a:prstGeom>
        </p:spPr>
      </p:pic>
      <p:sp>
        <p:nvSpPr>
          <p:cNvPr id="9" name="CuadroTexto 8">
            <a:extLst>
              <a:ext uri="{FF2B5EF4-FFF2-40B4-BE49-F238E27FC236}">
                <a16:creationId xmlns:a16="http://schemas.microsoft.com/office/drawing/2014/main" id="{40BFB116-E241-D787-6FEC-56BF6F11D936}"/>
              </a:ext>
            </a:extLst>
          </p:cNvPr>
          <p:cNvSpPr txBox="1"/>
          <p:nvPr/>
        </p:nvSpPr>
        <p:spPr>
          <a:xfrm>
            <a:off x="3200400" y="3505200"/>
            <a:ext cx="4648200" cy="338554"/>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pPr marL="0" indent="0">
              <a:buNone/>
            </a:pPr>
            <a:r>
              <a:rPr lang="es-ES" sz="1600" dirty="0"/>
              <a:t>En el evento: ActionPerformed, del objeto: Jbnuevo</a:t>
            </a:r>
            <a:endParaRPr lang="es-PE" sz="1600" dirty="0"/>
          </a:p>
        </p:txBody>
      </p:sp>
      <p:pic>
        <p:nvPicPr>
          <p:cNvPr id="10" name="Gráfico 9" descr="Mano con dedo índice apuntando a la derecha con relleno sólido">
            <a:extLst>
              <a:ext uri="{FF2B5EF4-FFF2-40B4-BE49-F238E27FC236}">
                <a16:creationId xmlns:a16="http://schemas.microsoft.com/office/drawing/2014/main" id="{98F65991-4D78-3324-6EE4-4B48CB9A097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a:off x="3859278" y="4072859"/>
            <a:ext cx="517783" cy="457202"/>
          </a:xfrm>
          <a:prstGeom prst="rect">
            <a:avLst/>
          </a:prstGeom>
        </p:spPr>
      </p:pic>
      <p:sp>
        <p:nvSpPr>
          <p:cNvPr id="11" name="CuadroTexto 10">
            <a:extLst>
              <a:ext uri="{FF2B5EF4-FFF2-40B4-BE49-F238E27FC236}">
                <a16:creationId xmlns:a16="http://schemas.microsoft.com/office/drawing/2014/main" id="{5C7F213B-58AE-C001-1C65-E825B20AF0CF}"/>
              </a:ext>
            </a:extLst>
          </p:cNvPr>
          <p:cNvSpPr txBox="1"/>
          <p:nvPr/>
        </p:nvSpPr>
        <p:spPr>
          <a:xfrm>
            <a:off x="4343400" y="4114800"/>
            <a:ext cx="3429000" cy="338554"/>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pPr marL="0" indent="0">
              <a:buNone/>
            </a:pPr>
            <a:r>
              <a:rPr lang="es-ES" sz="1600" dirty="0"/>
              <a:t>Se utiliza al método: Limpiar_Objetos</a:t>
            </a:r>
            <a:endParaRPr lang="es-PE" sz="1600" dirty="0"/>
          </a:p>
        </p:txBody>
      </p:sp>
    </p:spTree>
    <p:extLst>
      <p:ext uri="{BB962C8B-B14F-4D97-AF65-F5344CB8AC3E}">
        <p14:creationId xmlns:p14="http://schemas.microsoft.com/office/powerpoint/2010/main" val="567983088"/>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58D96FB3-2386-50F6-AB8C-563E28C1E33C}"/>
              </a:ext>
            </a:extLst>
          </p:cNvPr>
          <p:cNvPicPr>
            <a:picLocks noChangeAspect="1"/>
          </p:cNvPicPr>
          <p:nvPr/>
        </p:nvPicPr>
        <p:blipFill>
          <a:blip r:embed="rId2"/>
          <a:stretch>
            <a:fillRect/>
          </a:stretch>
        </p:blipFill>
        <p:spPr>
          <a:xfrm>
            <a:off x="152400" y="76200"/>
            <a:ext cx="6146276" cy="12192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 name="Gráfico 4" descr="Mano con dedo índice apuntando a la derecha con relleno sólido">
            <a:extLst>
              <a:ext uri="{FF2B5EF4-FFF2-40B4-BE49-F238E27FC236}">
                <a16:creationId xmlns:a16="http://schemas.microsoft.com/office/drawing/2014/main" id="{497D0236-12D0-5648-11D1-E6BFB4B9159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a:off x="2590800" y="415259"/>
            <a:ext cx="517783" cy="457202"/>
          </a:xfrm>
          <a:prstGeom prst="rect">
            <a:avLst/>
          </a:prstGeom>
        </p:spPr>
      </p:pic>
      <p:sp>
        <p:nvSpPr>
          <p:cNvPr id="6" name="CuadroTexto 5">
            <a:extLst>
              <a:ext uri="{FF2B5EF4-FFF2-40B4-BE49-F238E27FC236}">
                <a16:creationId xmlns:a16="http://schemas.microsoft.com/office/drawing/2014/main" id="{91ED3C5B-9D82-A1E8-1133-89C014E2A175}"/>
              </a:ext>
            </a:extLst>
          </p:cNvPr>
          <p:cNvSpPr txBox="1"/>
          <p:nvPr/>
        </p:nvSpPr>
        <p:spPr>
          <a:xfrm>
            <a:off x="3074922" y="457200"/>
            <a:ext cx="2667000" cy="338554"/>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pPr marL="0" indent="0">
              <a:buNone/>
            </a:pPr>
            <a:r>
              <a:rPr lang="es-ES" sz="1600" dirty="0"/>
              <a:t>Clic en el icono: Run Project</a:t>
            </a:r>
            <a:endParaRPr lang="es-PE" sz="1600" dirty="0"/>
          </a:p>
        </p:txBody>
      </p:sp>
      <p:pic>
        <p:nvPicPr>
          <p:cNvPr id="8" name="Imagen 7">
            <a:extLst>
              <a:ext uri="{FF2B5EF4-FFF2-40B4-BE49-F238E27FC236}">
                <a16:creationId xmlns:a16="http://schemas.microsoft.com/office/drawing/2014/main" id="{0CADD191-112A-25F6-507E-68EB3BB6ECD1}"/>
              </a:ext>
            </a:extLst>
          </p:cNvPr>
          <p:cNvPicPr>
            <a:picLocks noChangeAspect="1"/>
          </p:cNvPicPr>
          <p:nvPr/>
        </p:nvPicPr>
        <p:blipFill>
          <a:blip r:embed="rId5"/>
          <a:stretch>
            <a:fillRect/>
          </a:stretch>
        </p:blipFill>
        <p:spPr>
          <a:xfrm>
            <a:off x="2627941" y="1390146"/>
            <a:ext cx="7430459" cy="539165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9" name="CuadroTexto 8">
            <a:extLst>
              <a:ext uri="{FF2B5EF4-FFF2-40B4-BE49-F238E27FC236}">
                <a16:creationId xmlns:a16="http://schemas.microsoft.com/office/drawing/2014/main" id="{31289E09-6766-83E7-8256-970FFF03FB52}"/>
              </a:ext>
            </a:extLst>
          </p:cNvPr>
          <p:cNvSpPr txBox="1"/>
          <p:nvPr/>
        </p:nvSpPr>
        <p:spPr>
          <a:xfrm>
            <a:off x="228600" y="2362200"/>
            <a:ext cx="2209800" cy="584775"/>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pPr marL="0" indent="0">
              <a:buNone/>
            </a:pPr>
            <a:r>
              <a:rPr lang="es-ES" sz="1600" dirty="0"/>
              <a:t>Se muestran los objetos deshabilitados</a:t>
            </a:r>
            <a:endParaRPr lang="es-PE" sz="1600" dirty="0"/>
          </a:p>
        </p:txBody>
      </p:sp>
      <p:pic>
        <p:nvPicPr>
          <p:cNvPr id="10" name="Gráfico 9" descr="Mano con dedo índice apuntando a la derecha con relleno sólido">
            <a:extLst>
              <a:ext uri="{FF2B5EF4-FFF2-40B4-BE49-F238E27FC236}">
                <a16:creationId xmlns:a16="http://schemas.microsoft.com/office/drawing/2014/main" id="{B0891218-5E51-CD72-1768-CF6FB232547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411918" y="2425986"/>
            <a:ext cx="517783" cy="457202"/>
          </a:xfrm>
          <a:prstGeom prst="rect">
            <a:avLst/>
          </a:prstGeom>
        </p:spPr>
      </p:pic>
    </p:spTree>
    <p:extLst>
      <p:ext uri="{BB962C8B-B14F-4D97-AF65-F5344CB8AC3E}">
        <p14:creationId xmlns:p14="http://schemas.microsoft.com/office/powerpoint/2010/main" val="1441747732"/>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94766BE8-B358-306D-D2F6-0F2CE7E44EF7}"/>
              </a:ext>
            </a:extLst>
          </p:cNvPr>
          <p:cNvPicPr>
            <a:picLocks noChangeAspect="1"/>
          </p:cNvPicPr>
          <p:nvPr/>
        </p:nvPicPr>
        <p:blipFill>
          <a:blip r:embed="rId2"/>
          <a:stretch>
            <a:fillRect/>
          </a:stretch>
        </p:blipFill>
        <p:spPr>
          <a:xfrm>
            <a:off x="1749334" y="990600"/>
            <a:ext cx="7928065" cy="575272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Gráfico 6" descr="Mano con dedo índice apuntando a la derecha con relleno sólido">
            <a:extLst>
              <a:ext uri="{FF2B5EF4-FFF2-40B4-BE49-F238E27FC236}">
                <a16:creationId xmlns:a16="http://schemas.microsoft.com/office/drawing/2014/main" id="{D9C0E838-3956-384F-D33E-902B49DC72F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6200000">
            <a:off x="4388857" y="3897255"/>
            <a:ext cx="517783" cy="457202"/>
          </a:xfrm>
          <a:prstGeom prst="rect">
            <a:avLst/>
          </a:prstGeom>
        </p:spPr>
      </p:pic>
      <p:sp>
        <p:nvSpPr>
          <p:cNvPr id="11" name="CuadroTexto 10">
            <a:extLst>
              <a:ext uri="{FF2B5EF4-FFF2-40B4-BE49-F238E27FC236}">
                <a16:creationId xmlns:a16="http://schemas.microsoft.com/office/drawing/2014/main" id="{67359E4C-69CD-08EC-8EB6-23D561ACBEC0}"/>
              </a:ext>
            </a:extLst>
          </p:cNvPr>
          <p:cNvSpPr txBox="1"/>
          <p:nvPr/>
        </p:nvSpPr>
        <p:spPr>
          <a:xfrm>
            <a:off x="3518209" y="4343400"/>
            <a:ext cx="2259078" cy="338554"/>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pPr marL="0" indent="0">
              <a:buNone/>
            </a:pPr>
            <a:r>
              <a:rPr lang="es-ES" sz="1600" dirty="0"/>
              <a:t>Clic en el botón: Nuevo</a:t>
            </a:r>
            <a:endParaRPr lang="es-PE" sz="1600" dirty="0"/>
          </a:p>
        </p:txBody>
      </p:sp>
      <p:sp>
        <p:nvSpPr>
          <p:cNvPr id="12" name="CuadroTexto 11">
            <a:extLst>
              <a:ext uri="{FF2B5EF4-FFF2-40B4-BE49-F238E27FC236}">
                <a16:creationId xmlns:a16="http://schemas.microsoft.com/office/drawing/2014/main" id="{74B0C46C-8B66-5FE8-B93D-6195F3CDCB61}"/>
              </a:ext>
            </a:extLst>
          </p:cNvPr>
          <p:cNvSpPr txBox="1"/>
          <p:nvPr/>
        </p:nvSpPr>
        <p:spPr>
          <a:xfrm>
            <a:off x="228600" y="2362200"/>
            <a:ext cx="2209800" cy="584775"/>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pPr marL="0" indent="0">
              <a:buNone/>
            </a:pPr>
            <a:r>
              <a:rPr lang="es-ES" sz="1600" dirty="0"/>
              <a:t>Se muestran los objetos habilitados</a:t>
            </a:r>
            <a:endParaRPr lang="es-PE" sz="1600" dirty="0"/>
          </a:p>
        </p:txBody>
      </p:sp>
      <p:pic>
        <p:nvPicPr>
          <p:cNvPr id="13" name="Gráfico 12" descr="Mano con dedo índice apuntando a la derecha con relleno sólido">
            <a:extLst>
              <a:ext uri="{FF2B5EF4-FFF2-40B4-BE49-F238E27FC236}">
                <a16:creationId xmlns:a16="http://schemas.microsoft.com/office/drawing/2014/main" id="{79F42DE2-2E6E-2781-14A8-2D556EB9CD9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411918" y="2425986"/>
            <a:ext cx="517783" cy="457202"/>
          </a:xfrm>
          <a:prstGeom prst="rect">
            <a:avLst/>
          </a:prstGeom>
        </p:spPr>
      </p:pic>
    </p:spTree>
    <p:extLst>
      <p:ext uri="{BB962C8B-B14F-4D97-AF65-F5344CB8AC3E}">
        <p14:creationId xmlns:p14="http://schemas.microsoft.com/office/powerpoint/2010/main" val="879745009"/>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esquinas redondeadas 2">
            <a:extLst>
              <a:ext uri="{FF2B5EF4-FFF2-40B4-BE49-F238E27FC236}">
                <a16:creationId xmlns:a16="http://schemas.microsoft.com/office/drawing/2014/main" id="{142C2287-91EA-E4B6-7F7E-6CFD73406C26}"/>
              </a:ext>
            </a:extLst>
          </p:cNvPr>
          <p:cNvSpPr/>
          <p:nvPr/>
        </p:nvSpPr>
        <p:spPr>
          <a:xfrm>
            <a:off x="2306627" y="2667000"/>
            <a:ext cx="7751773" cy="643591"/>
          </a:xfrm>
          <a:prstGeom prst="roundRect">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a:noFill/>
          </a:ln>
          <a:effectLst>
            <a:glow rad="101600">
              <a:srgbClr val="F79646">
                <a:satMod val="175000"/>
                <a:alpha val="40000"/>
              </a:srgbClr>
            </a:glow>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algn="ctr">
              <a:buClrTx/>
            </a:pPr>
            <a:endParaRPr lang="es-ES" sz="3200" b="1" kern="1200" dirty="0">
              <a:solidFill>
                <a:prstClr val="white"/>
              </a:solidFill>
              <a:latin typeface="Calibri"/>
              <a:ea typeface="+mn-ea"/>
              <a:cs typeface="+mn-cs"/>
            </a:endParaRPr>
          </a:p>
          <a:p>
            <a:pPr algn="ctr">
              <a:buClrTx/>
            </a:pPr>
            <a:r>
              <a:rPr lang="es-ES" sz="3200" b="1" kern="1200" dirty="0">
                <a:solidFill>
                  <a:prstClr val="white"/>
                </a:solidFill>
                <a:latin typeface="Calibri"/>
                <a:ea typeface="+mn-ea"/>
                <a:cs typeface="+mn-cs"/>
              </a:rPr>
              <a:t>Agregar Un Botón Cancelar</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s-PE" sz="3200" b="1" i="0" u="none" strike="noStrike" kern="1200" cap="none" spc="0" normalizeH="0" baseline="0" noProof="0" dirty="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3064101423"/>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070A5F25-DFA1-C5D5-8A18-4D80B0575ADB}"/>
              </a:ext>
            </a:extLst>
          </p:cNvPr>
          <p:cNvPicPr>
            <a:picLocks noChangeAspect="1"/>
          </p:cNvPicPr>
          <p:nvPr/>
        </p:nvPicPr>
        <p:blipFill>
          <a:blip r:embed="rId2"/>
          <a:stretch>
            <a:fillRect/>
          </a:stretch>
        </p:blipFill>
        <p:spPr>
          <a:xfrm>
            <a:off x="1348880" y="990600"/>
            <a:ext cx="8861920" cy="5715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 name="Gráfico 4" descr="Mano con dedo índice apuntando a la derecha con relleno sólido">
            <a:extLst>
              <a:ext uri="{FF2B5EF4-FFF2-40B4-BE49-F238E27FC236}">
                <a16:creationId xmlns:a16="http://schemas.microsoft.com/office/drawing/2014/main" id="{21B79B51-9FC9-6218-9533-72A4ADD293A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6200000">
            <a:off x="5175111" y="3519665"/>
            <a:ext cx="517783" cy="457202"/>
          </a:xfrm>
          <a:prstGeom prst="rect">
            <a:avLst/>
          </a:prstGeom>
        </p:spPr>
      </p:pic>
      <p:sp>
        <p:nvSpPr>
          <p:cNvPr id="6" name="CuadroTexto 5">
            <a:extLst>
              <a:ext uri="{FF2B5EF4-FFF2-40B4-BE49-F238E27FC236}">
                <a16:creationId xmlns:a16="http://schemas.microsoft.com/office/drawing/2014/main" id="{6225513B-95D2-E0C0-F6F6-A00DA9062B4C}"/>
              </a:ext>
            </a:extLst>
          </p:cNvPr>
          <p:cNvSpPr txBox="1"/>
          <p:nvPr/>
        </p:nvSpPr>
        <p:spPr>
          <a:xfrm>
            <a:off x="3810000" y="3983854"/>
            <a:ext cx="1739591" cy="584775"/>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pPr marL="0" indent="0">
              <a:buNone/>
            </a:pPr>
            <a:r>
              <a:rPr lang="es-ES" sz="1600" dirty="0"/>
              <a:t>Clic derecho en el botón: Grabar</a:t>
            </a:r>
            <a:endParaRPr lang="es-PE" sz="1600" dirty="0"/>
          </a:p>
        </p:txBody>
      </p:sp>
      <p:pic>
        <p:nvPicPr>
          <p:cNvPr id="7" name="Gráfico 6" descr="Mano con dedo índice apuntando a la derecha con relleno sólido">
            <a:extLst>
              <a:ext uri="{FF2B5EF4-FFF2-40B4-BE49-F238E27FC236}">
                <a16:creationId xmlns:a16="http://schemas.microsoft.com/office/drawing/2014/main" id="{26B8EED0-1E41-AA57-D4A4-871F2D20A40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5400000">
            <a:off x="5913309" y="5866619"/>
            <a:ext cx="517783" cy="457202"/>
          </a:xfrm>
          <a:prstGeom prst="rect">
            <a:avLst/>
          </a:prstGeom>
        </p:spPr>
      </p:pic>
      <p:sp>
        <p:nvSpPr>
          <p:cNvPr id="8" name="CuadroTexto 7">
            <a:extLst>
              <a:ext uri="{FF2B5EF4-FFF2-40B4-BE49-F238E27FC236}">
                <a16:creationId xmlns:a16="http://schemas.microsoft.com/office/drawing/2014/main" id="{DBD113D5-127F-940E-A4AE-D2F8A99903B0}"/>
              </a:ext>
            </a:extLst>
          </p:cNvPr>
          <p:cNvSpPr txBox="1"/>
          <p:nvPr/>
        </p:nvSpPr>
        <p:spPr>
          <a:xfrm>
            <a:off x="5270809" y="5282625"/>
            <a:ext cx="1739591" cy="584775"/>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pPr marL="0" indent="0">
              <a:buNone/>
            </a:pPr>
            <a:r>
              <a:rPr lang="es-ES" sz="1600" dirty="0"/>
              <a:t>Clic en la opción: Copy (Ctrl + C)</a:t>
            </a:r>
            <a:endParaRPr lang="es-PE" sz="1600" dirty="0"/>
          </a:p>
        </p:txBody>
      </p:sp>
    </p:spTree>
    <p:extLst>
      <p:ext uri="{BB962C8B-B14F-4D97-AF65-F5344CB8AC3E}">
        <p14:creationId xmlns:p14="http://schemas.microsoft.com/office/powerpoint/2010/main" val="866979147"/>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3E724615-DE3F-90BA-4FFD-5E3018B9FF4F}"/>
              </a:ext>
            </a:extLst>
          </p:cNvPr>
          <p:cNvPicPr>
            <a:picLocks noChangeAspect="1"/>
          </p:cNvPicPr>
          <p:nvPr/>
        </p:nvPicPr>
        <p:blipFill>
          <a:blip r:embed="rId2"/>
          <a:stretch>
            <a:fillRect/>
          </a:stretch>
        </p:blipFill>
        <p:spPr>
          <a:xfrm>
            <a:off x="1371600" y="990600"/>
            <a:ext cx="8077200" cy="575881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 name="Gráfico 3" descr="Mano con dedo índice apuntando a la derecha con relleno sólido">
            <a:extLst>
              <a:ext uri="{FF2B5EF4-FFF2-40B4-BE49-F238E27FC236}">
                <a16:creationId xmlns:a16="http://schemas.microsoft.com/office/drawing/2014/main" id="{E4243414-361E-CE3E-FB61-631F3F4B214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6200000">
            <a:off x="3955911" y="3476306"/>
            <a:ext cx="517783" cy="457202"/>
          </a:xfrm>
          <a:prstGeom prst="rect">
            <a:avLst/>
          </a:prstGeom>
        </p:spPr>
      </p:pic>
      <p:sp>
        <p:nvSpPr>
          <p:cNvPr id="5" name="CuadroTexto 4">
            <a:extLst>
              <a:ext uri="{FF2B5EF4-FFF2-40B4-BE49-F238E27FC236}">
                <a16:creationId xmlns:a16="http://schemas.microsoft.com/office/drawing/2014/main" id="{CC58015A-20CC-AE58-535C-B4C607F0736D}"/>
              </a:ext>
            </a:extLst>
          </p:cNvPr>
          <p:cNvSpPr txBox="1"/>
          <p:nvPr/>
        </p:nvSpPr>
        <p:spPr>
          <a:xfrm>
            <a:off x="3048000" y="3918753"/>
            <a:ext cx="2286000" cy="338554"/>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pPr marL="0" indent="0">
              <a:buNone/>
            </a:pPr>
            <a:r>
              <a:rPr lang="es-ES" sz="1600" dirty="0"/>
              <a:t>Clic derecho en el JPanel</a:t>
            </a:r>
            <a:endParaRPr lang="es-PE" sz="1600" dirty="0"/>
          </a:p>
        </p:txBody>
      </p:sp>
      <p:pic>
        <p:nvPicPr>
          <p:cNvPr id="6" name="Gráfico 5" descr="Mano con dedo índice apuntando a la derecha con relleno sólido">
            <a:extLst>
              <a:ext uri="{FF2B5EF4-FFF2-40B4-BE49-F238E27FC236}">
                <a16:creationId xmlns:a16="http://schemas.microsoft.com/office/drawing/2014/main" id="{7CD3A3AC-5673-7FD9-B891-01A137DE90D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5400000">
            <a:off x="5913309" y="6065707"/>
            <a:ext cx="517783" cy="457202"/>
          </a:xfrm>
          <a:prstGeom prst="rect">
            <a:avLst/>
          </a:prstGeom>
        </p:spPr>
      </p:pic>
      <p:sp>
        <p:nvSpPr>
          <p:cNvPr id="7" name="CuadroTexto 6">
            <a:extLst>
              <a:ext uri="{FF2B5EF4-FFF2-40B4-BE49-F238E27FC236}">
                <a16:creationId xmlns:a16="http://schemas.microsoft.com/office/drawing/2014/main" id="{03801AC9-58A1-A3ED-7ACF-F5A47C3B324D}"/>
              </a:ext>
            </a:extLst>
          </p:cNvPr>
          <p:cNvSpPr txBox="1"/>
          <p:nvPr/>
        </p:nvSpPr>
        <p:spPr>
          <a:xfrm>
            <a:off x="5270809" y="5481713"/>
            <a:ext cx="1739591" cy="584775"/>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pPr marL="0" indent="0">
              <a:buNone/>
            </a:pPr>
            <a:r>
              <a:rPr lang="es-ES" sz="1600" dirty="0"/>
              <a:t>Clic en la opción: Paste (Ctrl + V)</a:t>
            </a:r>
            <a:endParaRPr lang="es-PE" sz="1600" dirty="0"/>
          </a:p>
        </p:txBody>
      </p:sp>
    </p:spTree>
    <p:extLst>
      <p:ext uri="{BB962C8B-B14F-4D97-AF65-F5344CB8AC3E}">
        <p14:creationId xmlns:p14="http://schemas.microsoft.com/office/powerpoint/2010/main" val="474311106"/>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D4C2FE21-ECFA-99CE-43E6-F33A4AAD2E02}"/>
              </a:ext>
            </a:extLst>
          </p:cNvPr>
          <p:cNvPicPr>
            <a:picLocks noChangeAspect="1"/>
          </p:cNvPicPr>
          <p:nvPr/>
        </p:nvPicPr>
        <p:blipFill>
          <a:blip r:embed="rId2"/>
          <a:stretch>
            <a:fillRect/>
          </a:stretch>
        </p:blipFill>
        <p:spPr>
          <a:xfrm>
            <a:off x="1676400" y="990600"/>
            <a:ext cx="8915400" cy="574657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 name="Gráfico 3" descr="Mano con dedo índice apuntando a la derecha con relleno sólido">
            <a:extLst>
              <a:ext uri="{FF2B5EF4-FFF2-40B4-BE49-F238E27FC236}">
                <a16:creationId xmlns:a16="http://schemas.microsoft.com/office/drawing/2014/main" id="{61731600-9486-9E35-FE94-93EE503F731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5400000">
            <a:off x="4541707" y="2849691"/>
            <a:ext cx="517783" cy="457202"/>
          </a:xfrm>
          <a:prstGeom prst="rect">
            <a:avLst/>
          </a:prstGeom>
        </p:spPr>
      </p:pic>
      <p:sp>
        <p:nvSpPr>
          <p:cNvPr id="5" name="CuadroTexto 4">
            <a:extLst>
              <a:ext uri="{FF2B5EF4-FFF2-40B4-BE49-F238E27FC236}">
                <a16:creationId xmlns:a16="http://schemas.microsoft.com/office/drawing/2014/main" id="{A4DE43B4-2FF0-D432-5562-6083585947DD}"/>
              </a:ext>
            </a:extLst>
          </p:cNvPr>
          <p:cNvSpPr txBox="1"/>
          <p:nvPr/>
        </p:nvSpPr>
        <p:spPr>
          <a:xfrm>
            <a:off x="3886200" y="2286000"/>
            <a:ext cx="1752600" cy="584775"/>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pPr marL="0" indent="0">
              <a:buNone/>
            </a:pPr>
            <a:r>
              <a:rPr lang="es-ES" sz="1600" dirty="0"/>
              <a:t>Clic derecho en el objeto: JButton</a:t>
            </a:r>
            <a:endParaRPr lang="es-PE" sz="1600" dirty="0"/>
          </a:p>
        </p:txBody>
      </p:sp>
      <p:pic>
        <p:nvPicPr>
          <p:cNvPr id="6" name="Gráfico 5" descr="Mano con dedo índice apuntando a la derecha con relleno sólido">
            <a:extLst>
              <a:ext uri="{FF2B5EF4-FFF2-40B4-BE49-F238E27FC236}">
                <a16:creationId xmlns:a16="http://schemas.microsoft.com/office/drawing/2014/main" id="{F337C1F4-4C01-E999-2980-04B4982816C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6200000">
            <a:off x="5403711" y="3764091"/>
            <a:ext cx="517783" cy="457202"/>
          </a:xfrm>
          <a:prstGeom prst="rect">
            <a:avLst/>
          </a:prstGeom>
        </p:spPr>
      </p:pic>
      <p:sp>
        <p:nvSpPr>
          <p:cNvPr id="7" name="CuadroTexto 6">
            <a:extLst>
              <a:ext uri="{FF2B5EF4-FFF2-40B4-BE49-F238E27FC236}">
                <a16:creationId xmlns:a16="http://schemas.microsoft.com/office/drawing/2014/main" id="{9917B325-8C39-2A18-D59D-CB90B0280602}"/>
              </a:ext>
            </a:extLst>
          </p:cNvPr>
          <p:cNvSpPr txBox="1"/>
          <p:nvPr/>
        </p:nvSpPr>
        <p:spPr>
          <a:xfrm>
            <a:off x="4495800" y="4206538"/>
            <a:ext cx="2514600" cy="338554"/>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pPr marL="0" indent="0">
              <a:buNone/>
            </a:pPr>
            <a:r>
              <a:rPr lang="es-ES" sz="1600" dirty="0"/>
              <a:t>Clic en la opción: Edit Text</a:t>
            </a:r>
            <a:endParaRPr lang="es-PE" sz="1600" dirty="0"/>
          </a:p>
        </p:txBody>
      </p:sp>
    </p:spTree>
    <p:extLst>
      <p:ext uri="{BB962C8B-B14F-4D97-AF65-F5344CB8AC3E}">
        <p14:creationId xmlns:p14="http://schemas.microsoft.com/office/powerpoint/2010/main" val="189653803"/>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96AEF5B7-2B26-6612-A01E-58DA61D0A7BB}"/>
              </a:ext>
            </a:extLst>
          </p:cNvPr>
          <p:cNvPicPr>
            <a:picLocks noChangeAspect="1"/>
          </p:cNvPicPr>
          <p:nvPr/>
        </p:nvPicPr>
        <p:blipFill>
          <a:blip r:embed="rId2"/>
          <a:stretch>
            <a:fillRect/>
          </a:stretch>
        </p:blipFill>
        <p:spPr>
          <a:xfrm>
            <a:off x="1584365" y="990600"/>
            <a:ext cx="8931235" cy="5715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 name="Gráfico 3" descr="Mano con dedo índice apuntando a la derecha con relleno sólido">
            <a:extLst>
              <a:ext uri="{FF2B5EF4-FFF2-40B4-BE49-F238E27FC236}">
                <a16:creationId xmlns:a16="http://schemas.microsoft.com/office/drawing/2014/main" id="{1D310AAD-1C79-45E3-9AFF-0A74C7B4B12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6200000">
            <a:off x="4565511" y="3535491"/>
            <a:ext cx="517783" cy="457202"/>
          </a:xfrm>
          <a:prstGeom prst="rect">
            <a:avLst/>
          </a:prstGeom>
        </p:spPr>
      </p:pic>
      <p:sp>
        <p:nvSpPr>
          <p:cNvPr id="5" name="CuadroTexto 4">
            <a:extLst>
              <a:ext uri="{FF2B5EF4-FFF2-40B4-BE49-F238E27FC236}">
                <a16:creationId xmlns:a16="http://schemas.microsoft.com/office/drawing/2014/main" id="{20E29D25-E3D2-E01C-6EE3-EB1055A0F2F5}"/>
              </a:ext>
            </a:extLst>
          </p:cNvPr>
          <p:cNvSpPr txBox="1"/>
          <p:nvPr/>
        </p:nvSpPr>
        <p:spPr>
          <a:xfrm>
            <a:off x="4038600" y="3977938"/>
            <a:ext cx="1828800" cy="338554"/>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pPr marL="0" indent="0">
              <a:buNone/>
            </a:pPr>
            <a:r>
              <a:rPr lang="es-ES" sz="1600" dirty="0"/>
              <a:t>Digitar: CANCELAR</a:t>
            </a:r>
            <a:endParaRPr lang="es-PE" sz="1600" dirty="0"/>
          </a:p>
        </p:txBody>
      </p:sp>
    </p:spTree>
    <p:extLst>
      <p:ext uri="{BB962C8B-B14F-4D97-AF65-F5344CB8AC3E}">
        <p14:creationId xmlns:p14="http://schemas.microsoft.com/office/powerpoint/2010/main" val="546966645"/>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652B1D82-537C-EADC-840E-D23DDA3F902D}"/>
              </a:ext>
            </a:extLst>
          </p:cNvPr>
          <p:cNvPicPr>
            <a:picLocks noChangeAspect="1"/>
          </p:cNvPicPr>
          <p:nvPr/>
        </p:nvPicPr>
        <p:blipFill>
          <a:blip r:embed="rId2"/>
          <a:stretch>
            <a:fillRect/>
          </a:stretch>
        </p:blipFill>
        <p:spPr>
          <a:xfrm>
            <a:off x="1661027" y="990600"/>
            <a:ext cx="8854573" cy="5715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 name="Gráfico 3" descr="Mano con dedo índice apuntando a la derecha con relleno sólido">
            <a:extLst>
              <a:ext uri="{FF2B5EF4-FFF2-40B4-BE49-F238E27FC236}">
                <a16:creationId xmlns:a16="http://schemas.microsoft.com/office/drawing/2014/main" id="{8A7C2443-A912-8615-DDED-B7D9CAAC44C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5400000">
            <a:off x="4541707" y="2773491"/>
            <a:ext cx="517783" cy="457202"/>
          </a:xfrm>
          <a:prstGeom prst="rect">
            <a:avLst/>
          </a:prstGeom>
        </p:spPr>
      </p:pic>
      <p:sp>
        <p:nvSpPr>
          <p:cNvPr id="5" name="CuadroTexto 4">
            <a:extLst>
              <a:ext uri="{FF2B5EF4-FFF2-40B4-BE49-F238E27FC236}">
                <a16:creationId xmlns:a16="http://schemas.microsoft.com/office/drawing/2014/main" id="{61DDC622-D8CE-607C-9911-530B54F6E176}"/>
              </a:ext>
            </a:extLst>
          </p:cNvPr>
          <p:cNvSpPr txBox="1"/>
          <p:nvPr/>
        </p:nvSpPr>
        <p:spPr>
          <a:xfrm>
            <a:off x="3886200" y="2209800"/>
            <a:ext cx="1752600" cy="584775"/>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pPr marL="0" indent="0">
              <a:buNone/>
            </a:pPr>
            <a:r>
              <a:rPr lang="es-ES" sz="1600" dirty="0"/>
              <a:t>Clic derecho en el objeto: JButton</a:t>
            </a:r>
            <a:endParaRPr lang="es-PE" sz="1600" dirty="0"/>
          </a:p>
        </p:txBody>
      </p:sp>
      <p:pic>
        <p:nvPicPr>
          <p:cNvPr id="6" name="Gráfico 5" descr="Mano con dedo índice apuntando a la derecha con relleno sólido">
            <a:extLst>
              <a:ext uri="{FF2B5EF4-FFF2-40B4-BE49-F238E27FC236}">
                <a16:creationId xmlns:a16="http://schemas.microsoft.com/office/drawing/2014/main" id="{D94DC9B1-468D-0FBC-DC3F-F912B455DAF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6200000">
            <a:off x="5708511" y="3867199"/>
            <a:ext cx="517783" cy="457202"/>
          </a:xfrm>
          <a:prstGeom prst="rect">
            <a:avLst/>
          </a:prstGeom>
        </p:spPr>
      </p:pic>
      <p:sp>
        <p:nvSpPr>
          <p:cNvPr id="7" name="CuadroTexto 6">
            <a:extLst>
              <a:ext uri="{FF2B5EF4-FFF2-40B4-BE49-F238E27FC236}">
                <a16:creationId xmlns:a16="http://schemas.microsoft.com/office/drawing/2014/main" id="{D6AFED29-F488-318C-700F-62983FEA7268}"/>
              </a:ext>
            </a:extLst>
          </p:cNvPr>
          <p:cNvSpPr txBox="1"/>
          <p:nvPr/>
        </p:nvSpPr>
        <p:spPr>
          <a:xfrm>
            <a:off x="4953000" y="4309646"/>
            <a:ext cx="2133600" cy="584775"/>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pPr marL="0" indent="0">
              <a:buNone/>
            </a:pPr>
            <a:r>
              <a:rPr lang="es-ES" sz="1600" dirty="0"/>
              <a:t>Clic en la opción:</a:t>
            </a:r>
          </a:p>
          <a:p>
            <a:pPr marL="0" indent="0">
              <a:buNone/>
            </a:pPr>
            <a:r>
              <a:rPr lang="es-ES" sz="1600" dirty="0"/>
              <a:t>Change Variable Name</a:t>
            </a:r>
            <a:endParaRPr lang="es-PE" sz="1600" dirty="0"/>
          </a:p>
        </p:txBody>
      </p:sp>
    </p:spTree>
    <p:extLst>
      <p:ext uri="{BB962C8B-B14F-4D97-AF65-F5344CB8AC3E}">
        <p14:creationId xmlns:p14="http://schemas.microsoft.com/office/powerpoint/2010/main" val="4748424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267573BC-6B0C-6AFE-528C-62910390505B}"/>
              </a:ext>
            </a:extLst>
          </p:cNvPr>
          <p:cNvSpPr txBox="1"/>
          <p:nvPr/>
        </p:nvSpPr>
        <p:spPr>
          <a:xfrm>
            <a:off x="228600" y="914400"/>
            <a:ext cx="11658600" cy="3785652"/>
          </a:xfrm>
          <a:prstGeom prst="rect">
            <a:avLst/>
          </a:prstGeom>
          <a:noFill/>
        </p:spPr>
        <p:txBody>
          <a:bodyPr wrap="square">
            <a:spAutoFit/>
          </a:bodyPr>
          <a:lstStyle/>
          <a:p>
            <a:pPr marL="342900" indent="-342900" algn="just">
              <a:buFont typeface="Wingdings" panose="05000000000000000000" pitchFamily="2" charset="2"/>
              <a:buChar char="q"/>
            </a:pPr>
            <a:r>
              <a:rPr lang="es-ES" sz="2400" dirty="0"/>
              <a:t>Los métodos get y set, también conocidos como "getters" y "setters", son métodos utilizados para acceder y modificar los atributos de un objeto, respectivamente.</a:t>
            </a:r>
          </a:p>
          <a:p>
            <a:pPr marL="342900" indent="-342900" algn="just">
              <a:buFont typeface="Wingdings" panose="05000000000000000000" pitchFamily="2" charset="2"/>
              <a:buChar char="q"/>
            </a:pPr>
            <a:endParaRPr lang="es-ES" sz="2400" dirty="0"/>
          </a:p>
          <a:p>
            <a:pPr marL="342900" indent="-342900" algn="just">
              <a:buFont typeface="Wingdings" panose="05000000000000000000" pitchFamily="2" charset="2"/>
              <a:buChar char="q"/>
            </a:pPr>
            <a:r>
              <a:rPr lang="es-ES" sz="2400" dirty="0"/>
              <a:t>Un método get (getter) permite obtener el valor de un atributo. Por ejemplo, si se tiene un atributo "nombre" en la clase "Persona", el método get es: public String getNombre(), que devuelve el valor del atributo "nombre" de la instancia actual de la clase.</a:t>
            </a:r>
          </a:p>
          <a:p>
            <a:pPr marL="342900" indent="-342900" algn="just">
              <a:buFont typeface="Wingdings" panose="05000000000000000000" pitchFamily="2" charset="2"/>
              <a:buChar char="q"/>
            </a:pPr>
            <a:endParaRPr lang="es-ES" sz="2400" dirty="0"/>
          </a:p>
          <a:p>
            <a:pPr marL="342900" indent="-342900" algn="just">
              <a:buFont typeface="Wingdings" panose="05000000000000000000" pitchFamily="2" charset="2"/>
              <a:buChar char="q"/>
            </a:pPr>
            <a:r>
              <a:rPr lang="es-ES" sz="2400" dirty="0"/>
              <a:t>Un método set (setter) permite establecer o modificar el valor de un atributo, por ejemplo: public void setNombre(String nombre), que asigna el valor proporcionado al atributo "nombre" de la instancia actual de la clase.</a:t>
            </a:r>
            <a:endParaRPr lang="es-PE" sz="2400" dirty="0"/>
          </a:p>
        </p:txBody>
      </p:sp>
      <p:pic>
        <p:nvPicPr>
          <p:cNvPr id="6" name="Imagen 5">
            <a:extLst>
              <a:ext uri="{FF2B5EF4-FFF2-40B4-BE49-F238E27FC236}">
                <a16:creationId xmlns:a16="http://schemas.microsoft.com/office/drawing/2014/main" id="{774F2451-DAB8-CEC8-E929-E66E9893E21D}"/>
              </a:ext>
            </a:extLst>
          </p:cNvPr>
          <p:cNvPicPr>
            <a:picLocks noChangeAspect="1"/>
          </p:cNvPicPr>
          <p:nvPr/>
        </p:nvPicPr>
        <p:blipFill>
          <a:blip r:embed="rId2"/>
          <a:stretch>
            <a:fillRect/>
          </a:stretch>
        </p:blipFill>
        <p:spPr>
          <a:xfrm>
            <a:off x="5638800" y="4546847"/>
            <a:ext cx="2234953" cy="2234953"/>
          </a:xfrm>
          <a:prstGeom prst="rect">
            <a:avLst/>
          </a:prstGeom>
        </p:spPr>
      </p:pic>
    </p:spTree>
    <p:extLst>
      <p:ext uri="{BB962C8B-B14F-4D97-AF65-F5344CB8AC3E}">
        <p14:creationId xmlns:p14="http://schemas.microsoft.com/office/powerpoint/2010/main" val="252391489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7DAC1668-A65E-9D98-8445-08AFF4DAC4B2}"/>
              </a:ext>
            </a:extLst>
          </p:cNvPr>
          <p:cNvPicPr>
            <a:picLocks noChangeAspect="1"/>
          </p:cNvPicPr>
          <p:nvPr/>
        </p:nvPicPr>
        <p:blipFill>
          <a:blip r:embed="rId2"/>
          <a:stretch>
            <a:fillRect/>
          </a:stretch>
        </p:blipFill>
        <p:spPr>
          <a:xfrm>
            <a:off x="152399" y="304800"/>
            <a:ext cx="3638384" cy="1447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 name="Gráfico 3" descr="Mano con dedo índice apuntando a la derecha con relleno sólido">
            <a:extLst>
              <a:ext uri="{FF2B5EF4-FFF2-40B4-BE49-F238E27FC236}">
                <a16:creationId xmlns:a16="http://schemas.microsoft.com/office/drawing/2014/main" id="{712BF582-728C-73FB-758F-DEC55E87E6B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6200000">
            <a:off x="1974710" y="1554291"/>
            <a:ext cx="517783" cy="457202"/>
          </a:xfrm>
          <a:prstGeom prst="rect">
            <a:avLst/>
          </a:prstGeom>
        </p:spPr>
      </p:pic>
      <p:sp>
        <p:nvSpPr>
          <p:cNvPr id="5" name="CuadroTexto 4">
            <a:extLst>
              <a:ext uri="{FF2B5EF4-FFF2-40B4-BE49-F238E27FC236}">
                <a16:creationId xmlns:a16="http://schemas.microsoft.com/office/drawing/2014/main" id="{599954FD-B962-EC74-518E-BE07C4A512D8}"/>
              </a:ext>
            </a:extLst>
          </p:cNvPr>
          <p:cNvSpPr txBox="1"/>
          <p:nvPr/>
        </p:nvSpPr>
        <p:spPr>
          <a:xfrm>
            <a:off x="1219199" y="1981201"/>
            <a:ext cx="2005001" cy="338554"/>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pPr marL="0" indent="0">
              <a:buNone/>
            </a:pPr>
            <a:r>
              <a:rPr lang="es-ES" sz="1600" dirty="0"/>
              <a:t>Clic en el botón: OK</a:t>
            </a:r>
            <a:endParaRPr lang="es-PE" sz="1600" dirty="0"/>
          </a:p>
        </p:txBody>
      </p:sp>
      <p:pic>
        <p:nvPicPr>
          <p:cNvPr id="6" name="Gráfico 5" descr="Mano con dedo índice apuntando a la derecha con relleno sólido">
            <a:extLst>
              <a:ext uri="{FF2B5EF4-FFF2-40B4-BE49-F238E27FC236}">
                <a16:creationId xmlns:a16="http://schemas.microsoft.com/office/drawing/2014/main" id="{CAFB4FE2-892A-1B6C-2382-06189A47F42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a:off x="1913137" y="685800"/>
            <a:ext cx="517783" cy="457202"/>
          </a:xfrm>
          <a:prstGeom prst="rect">
            <a:avLst/>
          </a:prstGeom>
        </p:spPr>
      </p:pic>
      <p:sp>
        <p:nvSpPr>
          <p:cNvPr id="7" name="CuadroTexto 6">
            <a:extLst>
              <a:ext uri="{FF2B5EF4-FFF2-40B4-BE49-F238E27FC236}">
                <a16:creationId xmlns:a16="http://schemas.microsoft.com/office/drawing/2014/main" id="{35B0FF5F-244D-D8C3-AE48-832EE7DA6F66}"/>
              </a:ext>
            </a:extLst>
          </p:cNvPr>
          <p:cNvSpPr txBox="1"/>
          <p:nvPr/>
        </p:nvSpPr>
        <p:spPr>
          <a:xfrm>
            <a:off x="2370337" y="721916"/>
            <a:ext cx="1820662" cy="338554"/>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pPr marL="0" indent="0">
              <a:buNone/>
            </a:pPr>
            <a:r>
              <a:rPr lang="es-ES" sz="1600" dirty="0"/>
              <a:t>Digitar: Jbcancelar</a:t>
            </a:r>
            <a:endParaRPr lang="es-PE" sz="1600" dirty="0"/>
          </a:p>
        </p:txBody>
      </p:sp>
      <p:pic>
        <p:nvPicPr>
          <p:cNvPr id="9" name="Imagen 8">
            <a:extLst>
              <a:ext uri="{FF2B5EF4-FFF2-40B4-BE49-F238E27FC236}">
                <a16:creationId xmlns:a16="http://schemas.microsoft.com/office/drawing/2014/main" id="{43745F6E-B1AA-0FEC-B1AA-9F71EAFCA1AB}"/>
              </a:ext>
            </a:extLst>
          </p:cNvPr>
          <p:cNvPicPr>
            <a:picLocks noChangeAspect="1"/>
          </p:cNvPicPr>
          <p:nvPr/>
        </p:nvPicPr>
        <p:blipFill>
          <a:blip r:embed="rId5"/>
          <a:stretch>
            <a:fillRect/>
          </a:stretch>
        </p:blipFill>
        <p:spPr>
          <a:xfrm>
            <a:off x="371391" y="2528353"/>
            <a:ext cx="3200400" cy="326284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 name="Gráfico 9" descr="Mano con dedo índice apuntando a la derecha con relleno sólido">
            <a:extLst>
              <a:ext uri="{FF2B5EF4-FFF2-40B4-BE49-F238E27FC236}">
                <a16:creationId xmlns:a16="http://schemas.microsoft.com/office/drawing/2014/main" id="{B511C28D-3624-A4C5-4F89-BE8346F42F0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6200000">
            <a:off x="1712700" y="5745291"/>
            <a:ext cx="517783" cy="457202"/>
          </a:xfrm>
          <a:prstGeom prst="rect">
            <a:avLst/>
          </a:prstGeom>
        </p:spPr>
      </p:pic>
      <p:sp>
        <p:nvSpPr>
          <p:cNvPr id="11" name="CuadroTexto 10">
            <a:extLst>
              <a:ext uri="{FF2B5EF4-FFF2-40B4-BE49-F238E27FC236}">
                <a16:creationId xmlns:a16="http://schemas.microsoft.com/office/drawing/2014/main" id="{1A3B1F1A-A399-BC83-4ED4-C7A7934D0D00}"/>
              </a:ext>
            </a:extLst>
          </p:cNvPr>
          <p:cNvSpPr txBox="1"/>
          <p:nvPr/>
        </p:nvSpPr>
        <p:spPr>
          <a:xfrm>
            <a:off x="76200" y="6214646"/>
            <a:ext cx="4114800" cy="338554"/>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pPr marL="0" indent="0">
              <a:buNone/>
            </a:pPr>
            <a:r>
              <a:rPr lang="es-ES" sz="1600" dirty="0"/>
              <a:t>En el panel Navigator, se muestran los objetos</a:t>
            </a:r>
            <a:endParaRPr lang="es-PE" sz="1600" dirty="0"/>
          </a:p>
        </p:txBody>
      </p:sp>
      <p:pic>
        <p:nvPicPr>
          <p:cNvPr id="13" name="Imagen 12">
            <a:extLst>
              <a:ext uri="{FF2B5EF4-FFF2-40B4-BE49-F238E27FC236}">
                <a16:creationId xmlns:a16="http://schemas.microsoft.com/office/drawing/2014/main" id="{78687B7C-37D3-0DB4-7D79-01D1371E17F4}"/>
              </a:ext>
            </a:extLst>
          </p:cNvPr>
          <p:cNvPicPr>
            <a:picLocks noChangeAspect="1"/>
          </p:cNvPicPr>
          <p:nvPr/>
        </p:nvPicPr>
        <p:blipFill>
          <a:blip r:embed="rId6"/>
          <a:stretch>
            <a:fillRect/>
          </a:stretch>
        </p:blipFill>
        <p:spPr>
          <a:xfrm>
            <a:off x="4359674" y="1143000"/>
            <a:ext cx="7451326" cy="489738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879393689"/>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esquinas redondeadas 1">
            <a:extLst>
              <a:ext uri="{FF2B5EF4-FFF2-40B4-BE49-F238E27FC236}">
                <a16:creationId xmlns:a16="http://schemas.microsoft.com/office/drawing/2014/main" id="{3B87E50C-703B-6633-58EC-B79FB1925FD8}"/>
              </a:ext>
            </a:extLst>
          </p:cNvPr>
          <p:cNvSpPr/>
          <p:nvPr/>
        </p:nvSpPr>
        <p:spPr>
          <a:xfrm>
            <a:off x="2220113" y="3048000"/>
            <a:ext cx="7751773" cy="643591"/>
          </a:xfrm>
          <a:prstGeom prst="roundRect">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a:noFill/>
          </a:ln>
          <a:effectLst>
            <a:glow rad="101600">
              <a:srgbClr val="F79646">
                <a:satMod val="175000"/>
                <a:alpha val="40000"/>
              </a:srgbClr>
            </a:glow>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algn="ctr">
              <a:buClrTx/>
            </a:pPr>
            <a:endParaRPr lang="es-ES" sz="3200" b="1" kern="1200" dirty="0">
              <a:solidFill>
                <a:prstClr val="white"/>
              </a:solidFill>
              <a:latin typeface="Calibri"/>
              <a:ea typeface="+mn-ea"/>
              <a:cs typeface="+mn-cs"/>
            </a:endParaRPr>
          </a:p>
          <a:p>
            <a:pPr algn="ctr">
              <a:buClrTx/>
            </a:pPr>
            <a:r>
              <a:rPr lang="es-ES" sz="3200" b="1" kern="1200" dirty="0">
                <a:solidFill>
                  <a:prstClr val="white"/>
                </a:solidFill>
                <a:latin typeface="Calibri"/>
                <a:ea typeface="+mn-ea"/>
                <a:cs typeface="+mn-cs"/>
              </a:rPr>
              <a:t>Evento Del Botón Cancelar</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s-PE" sz="3200" b="1" i="0" u="none" strike="noStrike" kern="1200" cap="none" spc="0" normalizeH="0" baseline="0" noProof="0" dirty="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3235729452"/>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A866D66F-87D6-7F13-533F-4F063F79DD1D}"/>
              </a:ext>
            </a:extLst>
          </p:cNvPr>
          <p:cNvPicPr>
            <a:picLocks noChangeAspect="1"/>
          </p:cNvPicPr>
          <p:nvPr/>
        </p:nvPicPr>
        <p:blipFill>
          <a:blip r:embed="rId2"/>
          <a:stretch>
            <a:fillRect/>
          </a:stretch>
        </p:blipFill>
        <p:spPr>
          <a:xfrm>
            <a:off x="1219200" y="990600"/>
            <a:ext cx="9296400" cy="573223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 name="Gráfico 3" descr="Mano con dedo índice apuntando a la derecha con relleno sólido">
            <a:extLst>
              <a:ext uri="{FF2B5EF4-FFF2-40B4-BE49-F238E27FC236}">
                <a16:creationId xmlns:a16="http://schemas.microsoft.com/office/drawing/2014/main" id="{7D1F9590-9B3A-3EA0-A353-A9BDAF03070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5400000">
            <a:off x="4998907" y="2773491"/>
            <a:ext cx="517783" cy="457202"/>
          </a:xfrm>
          <a:prstGeom prst="rect">
            <a:avLst/>
          </a:prstGeom>
        </p:spPr>
      </p:pic>
      <p:sp>
        <p:nvSpPr>
          <p:cNvPr id="5" name="CuadroTexto 4">
            <a:extLst>
              <a:ext uri="{FF2B5EF4-FFF2-40B4-BE49-F238E27FC236}">
                <a16:creationId xmlns:a16="http://schemas.microsoft.com/office/drawing/2014/main" id="{429F7E17-E25A-1194-C3BF-B23AD84A0142}"/>
              </a:ext>
            </a:extLst>
          </p:cNvPr>
          <p:cNvSpPr txBox="1"/>
          <p:nvPr/>
        </p:nvSpPr>
        <p:spPr>
          <a:xfrm>
            <a:off x="4343400" y="2209800"/>
            <a:ext cx="1752600" cy="584775"/>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pPr marL="0" indent="0">
              <a:buNone/>
            </a:pPr>
            <a:r>
              <a:rPr lang="es-ES" sz="1600" dirty="0"/>
              <a:t>Clic derecho en el objeto: JButton</a:t>
            </a:r>
            <a:endParaRPr lang="es-PE" sz="1600" dirty="0"/>
          </a:p>
        </p:txBody>
      </p:sp>
      <p:pic>
        <p:nvPicPr>
          <p:cNvPr id="6" name="Gráfico 5" descr="Mano con dedo índice apuntando a la derecha con relleno sólido">
            <a:extLst>
              <a:ext uri="{FF2B5EF4-FFF2-40B4-BE49-F238E27FC236}">
                <a16:creationId xmlns:a16="http://schemas.microsoft.com/office/drawing/2014/main" id="{DE9C41A8-958D-C250-AEBF-15E0A6F9B75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6200000">
            <a:off x="5684709" y="4062760"/>
            <a:ext cx="517783" cy="457202"/>
          </a:xfrm>
          <a:prstGeom prst="rect">
            <a:avLst/>
          </a:prstGeom>
        </p:spPr>
      </p:pic>
      <p:sp>
        <p:nvSpPr>
          <p:cNvPr id="7" name="CuadroTexto 6">
            <a:extLst>
              <a:ext uri="{FF2B5EF4-FFF2-40B4-BE49-F238E27FC236}">
                <a16:creationId xmlns:a16="http://schemas.microsoft.com/office/drawing/2014/main" id="{31FAE2D7-827B-EB5F-0435-96D37EC00157}"/>
              </a:ext>
            </a:extLst>
          </p:cNvPr>
          <p:cNvSpPr txBox="1"/>
          <p:nvPr/>
        </p:nvSpPr>
        <p:spPr>
          <a:xfrm>
            <a:off x="4800600" y="4495800"/>
            <a:ext cx="2286000" cy="338554"/>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pPr marL="0" indent="0">
              <a:buNone/>
            </a:pPr>
            <a:r>
              <a:rPr lang="es-ES" sz="1600" dirty="0"/>
              <a:t>Clic en la opción: Events</a:t>
            </a:r>
            <a:endParaRPr lang="es-PE" sz="1600" dirty="0"/>
          </a:p>
        </p:txBody>
      </p:sp>
      <p:pic>
        <p:nvPicPr>
          <p:cNvPr id="8" name="Gráfico 7" descr="Mano con dedo índice apuntando a la derecha con relleno sólido">
            <a:extLst>
              <a:ext uri="{FF2B5EF4-FFF2-40B4-BE49-F238E27FC236}">
                <a16:creationId xmlns:a16="http://schemas.microsoft.com/office/drawing/2014/main" id="{D51964D1-7D06-92EF-76D2-0410843E4EA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5400000">
            <a:off x="6980107" y="3412972"/>
            <a:ext cx="517783" cy="457202"/>
          </a:xfrm>
          <a:prstGeom prst="rect">
            <a:avLst/>
          </a:prstGeom>
        </p:spPr>
      </p:pic>
      <p:sp>
        <p:nvSpPr>
          <p:cNvPr id="9" name="CuadroTexto 8">
            <a:extLst>
              <a:ext uri="{FF2B5EF4-FFF2-40B4-BE49-F238E27FC236}">
                <a16:creationId xmlns:a16="http://schemas.microsoft.com/office/drawing/2014/main" id="{A8782C9A-4DBC-338E-5908-AD9AE3715888}"/>
              </a:ext>
            </a:extLst>
          </p:cNvPr>
          <p:cNvSpPr txBox="1"/>
          <p:nvPr/>
        </p:nvSpPr>
        <p:spPr>
          <a:xfrm>
            <a:off x="6172200" y="3090446"/>
            <a:ext cx="2209800" cy="338554"/>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pPr marL="0" indent="0">
              <a:buNone/>
            </a:pPr>
            <a:r>
              <a:rPr lang="es-ES" sz="1600" dirty="0"/>
              <a:t>Clic en la opción: Action</a:t>
            </a:r>
            <a:endParaRPr lang="es-PE" sz="1600" dirty="0"/>
          </a:p>
        </p:txBody>
      </p:sp>
      <p:pic>
        <p:nvPicPr>
          <p:cNvPr id="10" name="Gráfico 9" descr="Mano con dedo índice apuntando a la derecha con relleno sólido">
            <a:extLst>
              <a:ext uri="{FF2B5EF4-FFF2-40B4-BE49-F238E27FC236}">
                <a16:creationId xmlns:a16="http://schemas.microsoft.com/office/drawing/2014/main" id="{231CDF3D-51C8-4704-191A-D1B954DC619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6200000">
            <a:off x="8427908" y="4068891"/>
            <a:ext cx="517783" cy="457202"/>
          </a:xfrm>
          <a:prstGeom prst="rect">
            <a:avLst/>
          </a:prstGeom>
        </p:spPr>
      </p:pic>
      <p:sp>
        <p:nvSpPr>
          <p:cNvPr id="11" name="CuadroTexto 10">
            <a:extLst>
              <a:ext uri="{FF2B5EF4-FFF2-40B4-BE49-F238E27FC236}">
                <a16:creationId xmlns:a16="http://schemas.microsoft.com/office/drawing/2014/main" id="{5CE90898-46E2-AF5A-F8BB-A5F856A9EF95}"/>
              </a:ext>
            </a:extLst>
          </p:cNvPr>
          <p:cNvSpPr txBox="1"/>
          <p:nvPr/>
        </p:nvSpPr>
        <p:spPr>
          <a:xfrm>
            <a:off x="7848600" y="4501931"/>
            <a:ext cx="1752599" cy="584775"/>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pPr marL="0" indent="0">
              <a:buNone/>
            </a:pPr>
            <a:r>
              <a:rPr lang="es-ES" sz="1600" dirty="0"/>
              <a:t>Clic en la opción:</a:t>
            </a:r>
          </a:p>
          <a:p>
            <a:pPr marL="0" indent="0">
              <a:buNone/>
            </a:pPr>
            <a:r>
              <a:rPr lang="es-ES" sz="1600" dirty="0"/>
              <a:t>actionPerformed</a:t>
            </a:r>
            <a:endParaRPr lang="es-PE" sz="1600" dirty="0"/>
          </a:p>
        </p:txBody>
      </p:sp>
    </p:spTree>
    <p:extLst>
      <p:ext uri="{BB962C8B-B14F-4D97-AF65-F5344CB8AC3E}">
        <p14:creationId xmlns:p14="http://schemas.microsoft.com/office/powerpoint/2010/main" val="2371118537"/>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E66C0C0F-FCE1-263D-E62B-9F86C1428075}"/>
              </a:ext>
            </a:extLst>
          </p:cNvPr>
          <p:cNvPicPr>
            <a:picLocks noChangeAspect="1"/>
          </p:cNvPicPr>
          <p:nvPr/>
        </p:nvPicPr>
        <p:blipFill>
          <a:blip r:embed="rId2"/>
          <a:stretch>
            <a:fillRect/>
          </a:stretch>
        </p:blipFill>
        <p:spPr>
          <a:xfrm>
            <a:off x="152400" y="1371600"/>
            <a:ext cx="11887200" cy="438958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 name="Gráfico 3" descr="Mano con dedo índice apuntando a la derecha con relleno sólido">
            <a:extLst>
              <a:ext uri="{FF2B5EF4-FFF2-40B4-BE49-F238E27FC236}">
                <a16:creationId xmlns:a16="http://schemas.microsoft.com/office/drawing/2014/main" id="{AF093A20-E7CC-DCEF-FA21-47E662356D8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5400000">
            <a:off x="3627309" y="4513526"/>
            <a:ext cx="517783" cy="457202"/>
          </a:xfrm>
          <a:prstGeom prst="rect">
            <a:avLst/>
          </a:prstGeom>
        </p:spPr>
      </p:pic>
      <p:sp>
        <p:nvSpPr>
          <p:cNvPr id="5" name="CuadroTexto 4">
            <a:extLst>
              <a:ext uri="{FF2B5EF4-FFF2-40B4-BE49-F238E27FC236}">
                <a16:creationId xmlns:a16="http://schemas.microsoft.com/office/drawing/2014/main" id="{9CC79723-92E6-B86A-39F2-1DC27560B4CC}"/>
              </a:ext>
            </a:extLst>
          </p:cNvPr>
          <p:cNvSpPr txBox="1"/>
          <p:nvPr/>
        </p:nvSpPr>
        <p:spPr>
          <a:xfrm>
            <a:off x="1447800" y="4191000"/>
            <a:ext cx="4876800" cy="338554"/>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pPr marL="0" indent="0">
              <a:buNone/>
            </a:pPr>
            <a:r>
              <a:rPr lang="es-ES" sz="1600" dirty="0"/>
              <a:t>En el evento: ActionPerformed, del objeto: Jbcancelar</a:t>
            </a:r>
            <a:endParaRPr lang="es-PE" sz="1600" dirty="0"/>
          </a:p>
        </p:txBody>
      </p:sp>
      <p:pic>
        <p:nvPicPr>
          <p:cNvPr id="6" name="Gráfico 5" descr="Mano con dedo índice apuntando a la derecha con relleno sólido">
            <a:extLst>
              <a:ext uri="{FF2B5EF4-FFF2-40B4-BE49-F238E27FC236}">
                <a16:creationId xmlns:a16="http://schemas.microsoft.com/office/drawing/2014/main" id="{DD8DDF67-3009-6F4F-4687-B41CB09AC34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6200000">
            <a:off x="2331909" y="5516691"/>
            <a:ext cx="517783" cy="457202"/>
          </a:xfrm>
          <a:prstGeom prst="rect">
            <a:avLst/>
          </a:prstGeom>
        </p:spPr>
      </p:pic>
      <p:sp>
        <p:nvSpPr>
          <p:cNvPr id="7" name="CuadroTexto 6">
            <a:extLst>
              <a:ext uri="{FF2B5EF4-FFF2-40B4-BE49-F238E27FC236}">
                <a16:creationId xmlns:a16="http://schemas.microsoft.com/office/drawing/2014/main" id="{BB6CDF56-F83D-7057-EBCD-F4CE4FC28D61}"/>
              </a:ext>
            </a:extLst>
          </p:cNvPr>
          <p:cNvSpPr txBox="1"/>
          <p:nvPr/>
        </p:nvSpPr>
        <p:spPr>
          <a:xfrm>
            <a:off x="914400" y="5949731"/>
            <a:ext cx="3352800" cy="338554"/>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pPr marL="0" indent="0">
              <a:buNone/>
            </a:pPr>
            <a:r>
              <a:rPr lang="es-ES" sz="1600" dirty="0"/>
              <a:t>Se utiliza al método: Limpiar_Objetos</a:t>
            </a:r>
            <a:endParaRPr lang="es-PE" sz="1600" dirty="0"/>
          </a:p>
        </p:txBody>
      </p:sp>
    </p:spTree>
    <p:extLst>
      <p:ext uri="{BB962C8B-B14F-4D97-AF65-F5344CB8AC3E}">
        <p14:creationId xmlns:p14="http://schemas.microsoft.com/office/powerpoint/2010/main" val="3032444145"/>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4C44277F-A6B7-5E67-9375-9FB6CE015A2D}"/>
              </a:ext>
            </a:extLst>
          </p:cNvPr>
          <p:cNvPicPr>
            <a:picLocks noChangeAspect="1"/>
          </p:cNvPicPr>
          <p:nvPr/>
        </p:nvPicPr>
        <p:blipFill>
          <a:blip r:embed="rId2"/>
          <a:stretch>
            <a:fillRect/>
          </a:stretch>
        </p:blipFill>
        <p:spPr>
          <a:xfrm>
            <a:off x="228600" y="1219200"/>
            <a:ext cx="11658600" cy="46482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 name="Gráfico 3" descr="Mano con dedo índice apuntando a la derecha con relleno sólido">
            <a:extLst>
              <a:ext uri="{FF2B5EF4-FFF2-40B4-BE49-F238E27FC236}">
                <a16:creationId xmlns:a16="http://schemas.microsoft.com/office/drawing/2014/main" id="{E6BAC4F1-C490-74B6-AF66-F973784ADB9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6200000">
            <a:off x="2446209" y="5592891"/>
            <a:ext cx="517783" cy="457202"/>
          </a:xfrm>
          <a:prstGeom prst="rect">
            <a:avLst/>
          </a:prstGeom>
        </p:spPr>
      </p:pic>
      <p:sp>
        <p:nvSpPr>
          <p:cNvPr id="5" name="CuadroTexto 4">
            <a:extLst>
              <a:ext uri="{FF2B5EF4-FFF2-40B4-BE49-F238E27FC236}">
                <a16:creationId xmlns:a16="http://schemas.microsoft.com/office/drawing/2014/main" id="{6306D59A-FE33-6F34-E58B-2DAD91DEFDAE}"/>
              </a:ext>
            </a:extLst>
          </p:cNvPr>
          <p:cNvSpPr txBox="1"/>
          <p:nvPr/>
        </p:nvSpPr>
        <p:spPr>
          <a:xfrm>
            <a:off x="762000" y="6025931"/>
            <a:ext cx="3886200" cy="338554"/>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pPr marL="0" indent="0">
              <a:buNone/>
            </a:pPr>
            <a:r>
              <a:rPr lang="es-ES" sz="1600" dirty="0"/>
              <a:t>Se utiliza al método: Desactivar_Objetos</a:t>
            </a:r>
            <a:endParaRPr lang="es-PE" sz="1600" dirty="0"/>
          </a:p>
        </p:txBody>
      </p:sp>
    </p:spTree>
    <p:extLst>
      <p:ext uri="{BB962C8B-B14F-4D97-AF65-F5344CB8AC3E}">
        <p14:creationId xmlns:p14="http://schemas.microsoft.com/office/powerpoint/2010/main" val="3658939404"/>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DCD06F00-D709-EF37-05CF-42193103B8C3}"/>
              </a:ext>
            </a:extLst>
          </p:cNvPr>
          <p:cNvPicPr>
            <a:picLocks noChangeAspect="1"/>
          </p:cNvPicPr>
          <p:nvPr/>
        </p:nvPicPr>
        <p:blipFill>
          <a:blip r:embed="rId2"/>
          <a:stretch>
            <a:fillRect/>
          </a:stretch>
        </p:blipFill>
        <p:spPr>
          <a:xfrm>
            <a:off x="152400" y="1066800"/>
            <a:ext cx="11811000" cy="51054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 name="Gráfico 3" descr="Mano con dedo índice apuntando a la derecha con relleno sólido">
            <a:extLst>
              <a:ext uri="{FF2B5EF4-FFF2-40B4-BE49-F238E27FC236}">
                <a16:creationId xmlns:a16="http://schemas.microsoft.com/office/drawing/2014/main" id="{6914FFD1-A055-F342-8CCC-80F510FAD56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6200000">
            <a:off x="2522409" y="5821491"/>
            <a:ext cx="517783" cy="457202"/>
          </a:xfrm>
          <a:prstGeom prst="rect">
            <a:avLst/>
          </a:prstGeom>
        </p:spPr>
      </p:pic>
      <p:sp>
        <p:nvSpPr>
          <p:cNvPr id="5" name="CuadroTexto 4">
            <a:extLst>
              <a:ext uri="{FF2B5EF4-FFF2-40B4-BE49-F238E27FC236}">
                <a16:creationId xmlns:a16="http://schemas.microsoft.com/office/drawing/2014/main" id="{E37B1B5D-21F9-4375-44F6-BC503FD7F7B1}"/>
              </a:ext>
            </a:extLst>
          </p:cNvPr>
          <p:cNvSpPr txBox="1"/>
          <p:nvPr/>
        </p:nvSpPr>
        <p:spPr>
          <a:xfrm>
            <a:off x="838200" y="6254531"/>
            <a:ext cx="3886200" cy="338554"/>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pPr marL="0" indent="0">
              <a:buNone/>
            </a:pPr>
            <a:r>
              <a:rPr lang="es-ES" sz="1600" dirty="0"/>
              <a:t>Se toma el enfoque del objeto: Jbnuevo</a:t>
            </a:r>
            <a:endParaRPr lang="es-PE" sz="1600" dirty="0"/>
          </a:p>
        </p:txBody>
      </p:sp>
    </p:spTree>
    <p:extLst>
      <p:ext uri="{BB962C8B-B14F-4D97-AF65-F5344CB8AC3E}">
        <p14:creationId xmlns:p14="http://schemas.microsoft.com/office/powerpoint/2010/main" val="3663190191"/>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F949854B-D06B-F611-FD2A-A0D23D2DD9A2}"/>
              </a:ext>
            </a:extLst>
          </p:cNvPr>
          <p:cNvPicPr>
            <a:picLocks noChangeAspect="1"/>
          </p:cNvPicPr>
          <p:nvPr/>
        </p:nvPicPr>
        <p:blipFill>
          <a:blip r:embed="rId2"/>
          <a:stretch>
            <a:fillRect/>
          </a:stretch>
        </p:blipFill>
        <p:spPr>
          <a:xfrm>
            <a:off x="152400" y="76200"/>
            <a:ext cx="6146276" cy="12192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3" name="Gráfico 2" descr="Mano con dedo índice apuntando a la derecha con relleno sólido">
            <a:extLst>
              <a:ext uri="{FF2B5EF4-FFF2-40B4-BE49-F238E27FC236}">
                <a16:creationId xmlns:a16="http://schemas.microsoft.com/office/drawing/2014/main" id="{7F2DD4A6-929B-122A-7A2E-67F894C87A2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a:off x="2590800" y="415259"/>
            <a:ext cx="517783" cy="457202"/>
          </a:xfrm>
          <a:prstGeom prst="rect">
            <a:avLst/>
          </a:prstGeom>
        </p:spPr>
      </p:pic>
      <p:sp>
        <p:nvSpPr>
          <p:cNvPr id="4" name="CuadroTexto 3">
            <a:extLst>
              <a:ext uri="{FF2B5EF4-FFF2-40B4-BE49-F238E27FC236}">
                <a16:creationId xmlns:a16="http://schemas.microsoft.com/office/drawing/2014/main" id="{3729696E-0AC6-2305-D0F6-7BA10B26995C}"/>
              </a:ext>
            </a:extLst>
          </p:cNvPr>
          <p:cNvSpPr txBox="1"/>
          <p:nvPr/>
        </p:nvSpPr>
        <p:spPr>
          <a:xfrm>
            <a:off x="3074922" y="457200"/>
            <a:ext cx="2667000" cy="338554"/>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pPr marL="0" indent="0">
              <a:buNone/>
            </a:pPr>
            <a:r>
              <a:rPr lang="es-ES" sz="1600" dirty="0"/>
              <a:t>Clic en el icono: Run Project</a:t>
            </a:r>
            <a:endParaRPr lang="es-PE" sz="1600" dirty="0"/>
          </a:p>
        </p:txBody>
      </p:sp>
      <p:pic>
        <p:nvPicPr>
          <p:cNvPr id="6" name="Imagen 5">
            <a:extLst>
              <a:ext uri="{FF2B5EF4-FFF2-40B4-BE49-F238E27FC236}">
                <a16:creationId xmlns:a16="http://schemas.microsoft.com/office/drawing/2014/main" id="{C84AD499-4CB9-15C9-5ABF-F82700C846AA}"/>
              </a:ext>
            </a:extLst>
          </p:cNvPr>
          <p:cNvPicPr>
            <a:picLocks noChangeAspect="1"/>
          </p:cNvPicPr>
          <p:nvPr/>
        </p:nvPicPr>
        <p:blipFill>
          <a:blip r:embed="rId5"/>
          <a:stretch>
            <a:fillRect/>
          </a:stretch>
        </p:blipFill>
        <p:spPr>
          <a:xfrm>
            <a:off x="2861518" y="1447800"/>
            <a:ext cx="7196882" cy="5334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Gráfico 6" descr="Mano con dedo índice apuntando a la derecha con relleno sólido">
            <a:extLst>
              <a:ext uri="{FF2B5EF4-FFF2-40B4-BE49-F238E27FC236}">
                <a16:creationId xmlns:a16="http://schemas.microsoft.com/office/drawing/2014/main" id="{361631A7-2F6C-A8A5-8555-F0ED69F2C35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6200000">
            <a:off x="5214048" y="4145091"/>
            <a:ext cx="517783" cy="457202"/>
          </a:xfrm>
          <a:prstGeom prst="rect">
            <a:avLst/>
          </a:prstGeom>
        </p:spPr>
      </p:pic>
      <p:sp>
        <p:nvSpPr>
          <p:cNvPr id="8" name="CuadroTexto 7">
            <a:extLst>
              <a:ext uri="{FF2B5EF4-FFF2-40B4-BE49-F238E27FC236}">
                <a16:creationId xmlns:a16="http://schemas.microsoft.com/office/drawing/2014/main" id="{7F7F92E8-7754-173C-908E-E737EBD6BCE3}"/>
              </a:ext>
            </a:extLst>
          </p:cNvPr>
          <p:cNvSpPr txBox="1"/>
          <p:nvPr/>
        </p:nvSpPr>
        <p:spPr>
          <a:xfrm>
            <a:off x="4343400" y="4591236"/>
            <a:ext cx="2259078" cy="338554"/>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pPr marL="0" indent="0">
              <a:buNone/>
            </a:pPr>
            <a:r>
              <a:rPr lang="es-ES" sz="1600" dirty="0"/>
              <a:t>Clic en el botón: Nuevo</a:t>
            </a:r>
            <a:endParaRPr lang="es-PE" sz="1600" dirty="0"/>
          </a:p>
        </p:txBody>
      </p:sp>
      <p:sp>
        <p:nvSpPr>
          <p:cNvPr id="9" name="CuadroTexto 8">
            <a:extLst>
              <a:ext uri="{FF2B5EF4-FFF2-40B4-BE49-F238E27FC236}">
                <a16:creationId xmlns:a16="http://schemas.microsoft.com/office/drawing/2014/main" id="{A4488606-8CAB-B39B-93EC-0E012F84B42A}"/>
              </a:ext>
            </a:extLst>
          </p:cNvPr>
          <p:cNvSpPr txBox="1"/>
          <p:nvPr/>
        </p:nvSpPr>
        <p:spPr>
          <a:xfrm>
            <a:off x="547313" y="2667000"/>
            <a:ext cx="2209800" cy="584775"/>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pPr marL="0" indent="0">
              <a:buNone/>
            </a:pPr>
            <a:r>
              <a:rPr lang="es-ES" sz="1600" dirty="0"/>
              <a:t>Se muestran los objetos deshabilitados</a:t>
            </a:r>
            <a:endParaRPr lang="es-PE" sz="1600" dirty="0"/>
          </a:p>
        </p:txBody>
      </p:sp>
      <p:pic>
        <p:nvPicPr>
          <p:cNvPr id="10" name="Gráfico 9" descr="Mano con dedo índice apuntando a la derecha con relleno sólido">
            <a:extLst>
              <a:ext uri="{FF2B5EF4-FFF2-40B4-BE49-F238E27FC236}">
                <a16:creationId xmlns:a16="http://schemas.microsoft.com/office/drawing/2014/main" id="{06632F50-BBF3-2A36-986D-32FD6B4652C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30631" y="2730786"/>
            <a:ext cx="517783" cy="457202"/>
          </a:xfrm>
          <a:prstGeom prst="rect">
            <a:avLst/>
          </a:prstGeom>
        </p:spPr>
      </p:pic>
    </p:spTree>
    <p:extLst>
      <p:ext uri="{BB962C8B-B14F-4D97-AF65-F5344CB8AC3E}">
        <p14:creationId xmlns:p14="http://schemas.microsoft.com/office/powerpoint/2010/main" val="625873234"/>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7FC89914-9496-323C-8667-F8B996D6C26E}"/>
              </a:ext>
            </a:extLst>
          </p:cNvPr>
          <p:cNvPicPr>
            <a:picLocks noChangeAspect="1"/>
          </p:cNvPicPr>
          <p:nvPr/>
        </p:nvPicPr>
        <p:blipFill>
          <a:blip r:embed="rId2"/>
          <a:stretch>
            <a:fillRect/>
          </a:stretch>
        </p:blipFill>
        <p:spPr>
          <a:xfrm>
            <a:off x="2362199" y="990600"/>
            <a:ext cx="7696201" cy="570407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CuadroTexto 3">
            <a:extLst>
              <a:ext uri="{FF2B5EF4-FFF2-40B4-BE49-F238E27FC236}">
                <a16:creationId xmlns:a16="http://schemas.microsoft.com/office/drawing/2014/main" id="{F05EF314-B6F1-A1D8-743C-BEB401D62A79}"/>
              </a:ext>
            </a:extLst>
          </p:cNvPr>
          <p:cNvSpPr txBox="1"/>
          <p:nvPr/>
        </p:nvSpPr>
        <p:spPr>
          <a:xfrm>
            <a:off x="457200" y="2209800"/>
            <a:ext cx="2209800" cy="584775"/>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pPr marL="0" indent="0">
              <a:buNone/>
            </a:pPr>
            <a:r>
              <a:rPr lang="es-ES" sz="1600" dirty="0"/>
              <a:t>Se muestran los objetos habilitados</a:t>
            </a:r>
            <a:endParaRPr lang="es-PE" sz="1600" dirty="0"/>
          </a:p>
        </p:txBody>
      </p:sp>
      <p:pic>
        <p:nvPicPr>
          <p:cNvPr id="5" name="Gráfico 4" descr="Mano con dedo índice apuntando a la derecha con relleno sólido">
            <a:extLst>
              <a:ext uri="{FF2B5EF4-FFF2-40B4-BE49-F238E27FC236}">
                <a16:creationId xmlns:a16="http://schemas.microsoft.com/office/drawing/2014/main" id="{A8E4DA3D-C952-BF3C-D100-B1FCC8E2440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640518" y="2273586"/>
            <a:ext cx="517783" cy="457202"/>
          </a:xfrm>
          <a:prstGeom prst="rect">
            <a:avLst/>
          </a:prstGeom>
        </p:spPr>
      </p:pic>
      <p:pic>
        <p:nvPicPr>
          <p:cNvPr id="6" name="Gráfico 5" descr="Mano con dedo índice apuntando a la derecha con relleno sólido">
            <a:extLst>
              <a:ext uri="{FF2B5EF4-FFF2-40B4-BE49-F238E27FC236}">
                <a16:creationId xmlns:a16="http://schemas.microsoft.com/office/drawing/2014/main" id="{40A065D0-8828-0341-B921-5BC081D77EB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6200000">
            <a:off x="5671248" y="3897255"/>
            <a:ext cx="517783" cy="457202"/>
          </a:xfrm>
          <a:prstGeom prst="rect">
            <a:avLst/>
          </a:prstGeom>
        </p:spPr>
      </p:pic>
      <p:sp>
        <p:nvSpPr>
          <p:cNvPr id="7" name="CuadroTexto 6">
            <a:extLst>
              <a:ext uri="{FF2B5EF4-FFF2-40B4-BE49-F238E27FC236}">
                <a16:creationId xmlns:a16="http://schemas.microsoft.com/office/drawing/2014/main" id="{42E2D571-D849-7037-1E2A-F939D80D33D1}"/>
              </a:ext>
            </a:extLst>
          </p:cNvPr>
          <p:cNvSpPr txBox="1"/>
          <p:nvPr/>
        </p:nvSpPr>
        <p:spPr>
          <a:xfrm>
            <a:off x="4648200" y="4343400"/>
            <a:ext cx="2667000" cy="338554"/>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pPr marL="0" indent="0">
              <a:buNone/>
            </a:pPr>
            <a:r>
              <a:rPr lang="es-ES" sz="1600" dirty="0"/>
              <a:t>Clic en el botón: CANCELAR</a:t>
            </a:r>
            <a:endParaRPr lang="es-PE" sz="1600" dirty="0"/>
          </a:p>
        </p:txBody>
      </p:sp>
    </p:spTree>
    <p:extLst>
      <p:ext uri="{BB962C8B-B14F-4D97-AF65-F5344CB8AC3E}">
        <p14:creationId xmlns:p14="http://schemas.microsoft.com/office/powerpoint/2010/main" val="308406100"/>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esquinas redondeadas 1">
            <a:extLst>
              <a:ext uri="{FF2B5EF4-FFF2-40B4-BE49-F238E27FC236}">
                <a16:creationId xmlns:a16="http://schemas.microsoft.com/office/drawing/2014/main" id="{10F8E665-B8C7-DE9F-10B1-364D41D0BF53}"/>
              </a:ext>
            </a:extLst>
          </p:cNvPr>
          <p:cNvSpPr/>
          <p:nvPr/>
        </p:nvSpPr>
        <p:spPr>
          <a:xfrm>
            <a:off x="2438400" y="2785409"/>
            <a:ext cx="7751773" cy="643591"/>
          </a:xfrm>
          <a:prstGeom prst="roundRect">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a:noFill/>
          </a:ln>
          <a:effectLst>
            <a:glow rad="101600">
              <a:srgbClr val="F79646">
                <a:satMod val="175000"/>
                <a:alpha val="40000"/>
              </a:srgbClr>
            </a:glow>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algn="ctr">
              <a:buClrTx/>
            </a:pPr>
            <a:endParaRPr lang="es-ES" sz="3200" b="1" kern="1200" dirty="0">
              <a:solidFill>
                <a:prstClr val="white"/>
              </a:solidFill>
              <a:latin typeface="Calibri"/>
              <a:ea typeface="+mn-ea"/>
              <a:cs typeface="+mn-cs"/>
            </a:endParaRPr>
          </a:p>
          <a:p>
            <a:pPr algn="ctr">
              <a:buClrTx/>
            </a:pPr>
            <a:r>
              <a:rPr lang="es-ES" sz="3200" b="1" kern="1200" dirty="0">
                <a:solidFill>
                  <a:prstClr val="white"/>
                </a:solidFill>
                <a:latin typeface="Calibri"/>
                <a:ea typeface="+mn-ea"/>
                <a:cs typeface="+mn-cs"/>
              </a:rPr>
              <a:t>Método De Validación De Ingreso</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s-PE" sz="3200" b="1" i="0" u="none" strike="noStrike" kern="1200" cap="none" spc="0" normalizeH="0" baseline="0" noProof="0" dirty="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3311450401"/>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82DC2673-B07D-73AE-C146-D927FAA10541}"/>
              </a:ext>
            </a:extLst>
          </p:cNvPr>
          <p:cNvPicPr>
            <a:picLocks noChangeAspect="1"/>
          </p:cNvPicPr>
          <p:nvPr/>
        </p:nvPicPr>
        <p:blipFill>
          <a:blip r:embed="rId2"/>
          <a:stretch>
            <a:fillRect/>
          </a:stretch>
        </p:blipFill>
        <p:spPr>
          <a:xfrm>
            <a:off x="152400" y="1485388"/>
            <a:ext cx="11963400" cy="453441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Gráfico 6" descr="Mano con dedo índice apuntando a la derecha con relleno sólido">
            <a:extLst>
              <a:ext uri="{FF2B5EF4-FFF2-40B4-BE49-F238E27FC236}">
                <a16:creationId xmlns:a16="http://schemas.microsoft.com/office/drawing/2014/main" id="{79DA7DEF-B15D-C71F-7128-3DC724D3813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6200000">
            <a:off x="2911218" y="5393324"/>
            <a:ext cx="517783" cy="457202"/>
          </a:xfrm>
          <a:prstGeom prst="rect">
            <a:avLst/>
          </a:prstGeom>
        </p:spPr>
      </p:pic>
      <p:sp>
        <p:nvSpPr>
          <p:cNvPr id="8" name="CuadroTexto 7">
            <a:extLst>
              <a:ext uri="{FF2B5EF4-FFF2-40B4-BE49-F238E27FC236}">
                <a16:creationId xmlns:a16="http://schemas.microsoft.com/office/drawing/2014/main" id="{304D1F08-8184-2525-6AC0-1823886979D4}"/>
              </a:ext>
            </a:extLst>
          </p:cNvPr>
          <p:cNvSpPr txBox="1"/>
          <p:nvPr/>
        </p:nvSpPr>
        <p:spPr>
          <a:xfrm>
            <a:off x="1569908" y="5833646"/>
            <a:ext cx="4754692" cy="338554"/>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pPr marL="0" indent="0">
              <a:buNone/>
            </a:pPr>
            <a:r>
              <a:rPr lang="es-ES" sz="1600" dirty="0"/>
              <a:t>Se crea un método: ValidarDatos, de tipo: boolean</a:t>
            </a:r>
            <a:endParaRPr lang="es-PE" sz="1600" dirty="0"/>
          </a:p>
        </p:txBody>
      </p:sp>
    </p:spTree>
    <p:extLst>
      <p:ext uri="{BB962C8B-B14F-4D97-AF65-F5344CB8AC3E}">
        <p14:creationId xmlns:p14="http://schemas.microsoft.com/office/powerpoint/2010/main" val="7407597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F5145D32-532D-DE4B-F2A2-1F4059877450}"/>
              </a:ext>
            </a:extLst>
          </p:cNvPr>
          <p:cNvSpPr txBox="1"/>
          <p:nvPr/>
        </p:nvSpPr>
        <p:spPr>
          <a:xfrm>
            <a:off x="76200" y="152400"/>
            <a:ext cx="6629400" cy="6186309"/>
          </a:xfrm>
          <a:prstGeom prst="rect">
            <a:avLst/>
          </a:prstGeom>
          <a:noFill/>
        </p:spPr>
        <p:txBody>
          <a:bodyPr wrap="square">
            <a:spAutoFit/>
          </a:bodyPr>
          <a:lstStyle/>
          <a:p>
            <a:pPr marL="457200" indent="-457200" algn="just">
              <a:buFont typeface="Wingdings" panose="05000000000000000000" pitchFamily="2" charset="2"/>
              <a:buChar char="q"/>
            </a:pPr>
            <a:r>
              <a:rPr lang="es-ES" sz="2800" dirty="0"/>
              <a:t>Los getters y setters son importantes porque permiten controlar el acceso a los atributos de una clase.</a:t>
            </a:r>
          </a:p>
          <a:p>
            <a:pPr marL="457200" indent="-457200" algn="just">
              <a:buFont typeface="Wingdings" panose="05000000000000000000" pitchFamily="2" charset="2"/>
              <a:buChar char="q"/>
            </a:pPr>
            <a:endParaRPr lang="es-ES" sz="1600" dirty="0"/>
          </a:p>
          <a:p>
            <a:pPr marL="457200" indent="-457200" algn="just">
              <a:buFont typeface="Wingdings" panose="05000000000000000000" pitchFamily="2" charset="2"/>
              <a:buChar char="q"/>
            </a:pPr>
            <a:r>
              <a:rPr lang="es-ES" sz="2800" dirty="0"/>
              <a:t>Al encapsular los atributos y proporcionar métodos públicos para acceder a ellos, puedes aplicar lógica adicional, como validaciones o restricciones, antes de permitir que los valores sean leídos o modificados.</a:t>
            </a:r>
          </a:p>
          <a:p>
            <a:pPr marL="457200" indent="-457200" algn="just">
              <a:buFont typeface="Wingdings" panose="05000000000000000000" pitchFamily="2" charset="2"/>
              <a:buChar char="q"/>
            </a:pPr>
            <a:endParaRPr lang="es-ES" sz="1600" dirty="0"/>
          </a:p>
          <a:p>
            <a:pPr marL="457200" indent="-457200" algn="just">
              <a:buFont typeface="Wingdings" panose="05000000000000000000" pitchFamily="2" charset="2"/>
              <a:buChar char="q"/>
            </a:pPr>
            <a:r>
              <a:rPr lang="es-ES" sz="2800" dirty="0"/>
              <a:t>Esto se conoce como principio de encapsulación y es fundamental en la programación orientada a objetos para lograr un diseño más robusto y modular.</a:t>
            </a:r>
            <a:endParaRPr lang="es-PE" sz="2800" dirty="0"/>
          </a:p>
        </p:txBody>
      </p:sp>
      <p:pic>
        <p:nvPicPr>
          <p:cNvPr id="9" name="Imagen 8">
            <a:extLst>
              <a:ext uri="{FF2B5EF4-FFF2-40B4-BE49-F238E27FC236}">
                <a16:creationId xmlns:a16="http://schemas.microsoft.com/office/drawing/2014/main" id="{066905B9-8F1F-5D1E-B327-AEB855D45CD1}"/>
              </a:ext>
            </a:extLst>
          </p:cNvPr>
          <p:cNvPicPr>
            <a:picLocks noChangeAspect="1"/>
          </p:cNvPicPr>
          <p:nvPr/>
        </p:nvPicPr>
        <p:blipFill rotWithShape="1">
          <a:blip r:embed="rId2"/>
          <a:srcRect l="1515"/>
          <a:stretch/>
        </p:blipFill>
        <p:spPr>
          <a:xfrm>
            <a:off x="6858000" y="1270422"/>
            <a:ext cx="5186612" cy="452077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95747345"/>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B895FBCA-1EE5-1C34-64AE-2F843313BED1}"/>
              </a:ext>
            </a:extLst>
          </p:cNvPr>
          <p:cNvPicPr>
            <a:picLocks noChangeAspect="1"/>
          </p:cNvPicPr>
          <p:nvPr/>
        </p:nvPicPr>
        <p:blipFill>
          <a:blip r:embed="rId2"/>
          <a:stretch>
            <a:fillRect/>
          </a:stretch>
        </p:blipFill>
        <p:spPr>
          <a:xfrm>
            <a:off x="152400" y="1143000"/>
            <a:ext cx="11811000" cy="457199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 name="Gráfico 4" descr="Mano con dedo índice apuntando a la derecha con relleno sólido">
            <a:extLst>
              <a:ext uri="{FF2B5EF4-FFF2-40B4-BE49-F238E27FC236}">
                <a16:creationId xmlns:a16="http://schemas.microsoft.com/office/drawing/2014/main" id="{60E31879-4E40-68BE-571F-189762FA97C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6200000">
            <a:off x="3093909" y="5418249"/>
            <a:ext cx="517783" cy="457202"/>
          </a:xfrm>
          <a:prstGeom prst="rect">
            <a:avLst/>
          </a:prstGeom>
        </p:spPr>
      </p:pic>
      <p:sp>
        <p:nvSpPr>
          <p:cNvPr id="6" name="CuadroTexto 5">
            <a:extLst>
              <a:ext uri="{FF2B5EF4-FFF2-40B4-BE49-F238E27FC236}">
                <a16:creationId xmlns:a16="http://schemas.microsoft.com/office/drawing/2014/main" id="{D90D3E09-B3A4-44BD-9D28-4041968D51CE}"/>
              </a:ext>
            </a:extLst>
          </p:cNvPr>
          <p:cNvSpPr txBox="1"/>
          <p:nvPr/>
        </p:nvSpPr>
        <p:spPr>
          <a:xfrm>
            <a:off x="1676400" y="5892225"/>
            <a:ext cx="3581400" cy="584775"/>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pPr marL="0" indent="0">
              <a:buNone/>
            </a:pPr>
            <a:r>
              <a:rPr lang="es-ES" sz="1600" dirty="0"/>
              <a:t>Se declara una variable: validar de tipo boolean y su valor inicial es: true.</a:t>
            </a:r>
            <a:endParaRPr lang="es-PE" sz="1600" dirty="0"/>
          </a:p>
        </p:txBody>
      </p:sp>
    </p:spTree>
    <p:extLst>
      <p:ext uri="{BB962C8B-B14F-4D97-AF65-F5344CB8AC3E}">
        <p14:creationId xmlns:p14="http://schemas.microsoft.com/office/powerpoint/2010/main" val="3906459084"/>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D5843DF3-1DC9-1AC4-ECD3-15ED4669C84F}"/>
              </a:ext>
            </a:extLst>
          </p:cNvPr>
          <p:cNvPicPr>
            <a:picLocks noChangeAspect="1"/>
          </p:cNvPicPr>
          <p:nvPr/>
        </p:nvPicPr>
        <p:blipFill>
          <a:blip r:embed="rId2"/>
          <a:stretch>
            <a:fillRect/>
          </a:stretch>
        </p:blipFill>
        <p:spPr>
          <a:xfrm>
            <a:off x="152400" y="1066800"/>
            <a:ext cx="11887200" cy="464819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 name="Gráfico 4" descr="Mano con dedo índice apuntando a la derecha con relleno sólido">
            <a:extLst>
              <a:ext uri="{FF2B5EF4-FFF2-40B4-BE49-F238E27FC236}">
                <a16:creationId xmlns:a16="http://schemas.microsoft.com/office/drawing/2014/main" id="{5BCA2F6E-F0FC-F774-8D89-F425B38FB22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6200000">
            <a:off x="2789109" y="5211891"/>
            <a:ext cx="517783" cy="457202"/>
          </a:xfrm>
          <a:prstGeom prst="rect">
            <a:avLst/>
          </a:prstGeom>
        </p:spPr>
      </p:pic>
      <p:sp>
        <p:nvSpPr>
          <p:cNvPr id="8" name="CuadroTexto 7">
            <a:extLst>
              <a:ext uri="{FF2B5EF4-FFF2-40B4-BE49-F238E27FC236}">
                <a16:creationId xmlns:a16="http://schemas.microsoft.com/office/drawing/2014/main" id="{64E04951-60E9-8A1E-61BC-C77650C1FA97}"/>
              </a:ext>
            </a:extLst>
          </p:cNvPr>
          <p:cNvSpPr txBox="1"/>
          <p:nvPr/>
        </p:nvSpPr>
        <p:spPr>
          <a:xfrm>
            <a:off x="1219200" y="5661042"/>
            <a:ext cx="10134600" cy="830997"/>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pPr marL="0" indent="0" algn="l">
              <a:buNone/>
            </a:pPr>
            <a:r>
              <a:rPr lang="es-ES" sz="1600" dirty="0"/>
              <a:t>Se declaran varios campos de texto (JTextFields), dentro de un arreglo llamado: campos.</a:t>
            </a:r>
          </a:p>
          <a:p>
            <a:pPr marL="0" indent="0" algn="l">
              <a:buNone/>
            </a:pPr>
            <a:r>
              <a:rPr lang="es-ES" sz="1600" dirty="0"/>
              <a:t>Estos campos representan diferentes datos, como el código, los apellidos, los nombres, la edad, la dirección, el distrito y el correo.</a:t>
            </a:r>
          </a:p>
        </p:txBody>
      </p:sp>
    </p:spTree>
    <p:extLst>
      <p:ext uri="{BB962C8B-B14F-4D97-AF65-F5344CB8AC3E}">
        <p14:creationId xmlns:p14="http://schemas.microsoft.com/office/powerpoint/2010/main" val="2731745474"/>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1E02BD67-C050-0078-7730-A3EFBC1E44C5}"/>
              </a:ext>
            </a:extLst>
          </p:cNvPr>
          <p:cNvPicPr>
            <a:picLocks noChangeAspect="1"/>
          </p:cNvPicPr>
          <p:nvPr/>
        </p:nvPicPr>
        <p:blipFill>
          <a:blip r:embed="rId2"/>
          <a:stretch>
            <a:fillRect/>
          </a:stretch>
        </p:blipFill>
        <p:spPr>
          <a:xfrm>
            <a:off x="190500" y="1121980"/>
            <a:ext cx="11811000" cy="489782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 name="Gráfico 3" descr="Mano con dedo índice apuntando a la derecha con relleno sólido">
            <a:extLst>
              <a:ext uri="{FF2B5EF4-FFF2-40B4-BE49-F238E27FC236}">
                <a16:creationId xmlns:a16="http://schemas.microsoft.com/office/drawing/2014/main" id="{960D2A81-3939-257E-4EF4-679FCF3D0FA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6200000">
            <a:off x="2484310" y="5516691"/>
            <a:ext cx="517783" cy="457202"/>
          </a:xfrm>
          <a:prstGeom prst="rect">
            <a:avLst/>
          </a:prstGeom>
        </p:spPr>
      </p:pic>
      <p:sp>
        <p:nvSpPr>
          <p:cNvPr id="5" name="CuadroTexto 4">
            <a:extLst>
              <a:ext uri="{FF2B5EF4-FFF2-40B4-BE49-F238E27FC236}">
                <a16:creationId xmlns:a16="http://schemas.microsoft.com/office/drawing/2014/main" id="{BF450966-522D-4C47-59BD-96E2572B447E}"/>
              </a:ext>
            </a:extLst>
          </p:cNvPr>
          <p:cNvSpPr txBox="1"/>
          <p:nvPr/>
        </p:nvSpPr>
        <p:spPr>
          <a:xfrm>
            <a:off x="1420178" y="5980183"/>
            <a:ext cx="6199822" cy="584775"/>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pPr marL="0" indent="0" algn="just">
              <a:buNone/>
            </a:pPr>
            <a:r>
              <a:rPr lang="es-ES" sz="1600" dirty="0"/>
              <a:t>Se declara otro arreglo con el nombre: etiquetas, de tipo String, que contiene las etiquetas de texto correspondientes para cada campo.</a:t>
            </a:r>
            <a:endParaRPr lang="es-PE" sz="1600" dirty="0"/>
          </a:p>
        </p:txBody>
      </p:sp>
    </p:spTree>
    <p:extLst>
      <p:ext uri="{BB962C8B-B14F-4D97-AF65-F5344CB8AC3E}">
        <p14:creationId xmlns:p14="http://schemas.microsoft.com/office/powerpoint/2010/main" val="2127941389"/>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n 9">
            <a:extLst>
              <a:ext uri="{FF2B5EF4-FFF2-40B4-BE49-F238E27FC236}">
                <a16:creationId xmlns:a16="http://schemas.microsoft.com/office/drawing/2014/main" id="{AB7D0F64-AEE0-08DC-0B2C-BF330C708AB3}"/>
              </a:ext>
            </a:extLst>
          </p:cNvPr>
          <p:cNvPicPr>
            <a:picLocks noChangeAspect="1"/>
          </p:cNvPicPr>
          <p:nvPr/>
        </p:nvPicPr>
        <p:blipFill>
          <a:blip r:embed="rId2"/>
          <a:stretch>
            <a:fillRect/>
          </a:stretch>
        </p:blipFill>
        <p:spPr>
          <a:xfrm>
            <a:off x="152400" y="1371600"/>
            <a:ext cx="11887200" cy="46482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1" name="Gráfico 10" descr="Mano con dedo índice apuntando a la derecha con relleno sólido">
            <a:extLst>
              <a:ext uri="{FF2B5EF4-FFF2-40B4-BE49-F238E27FC236}">
                <a16:creationId xmlns:a16="http://schemas.microsoft.com/office/drawing/2014/main" id="{C780C132-0B0A-612F-0C14-CD77DBF90CF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6200000">
            <a:off x="1798510" y="4830891"/>
            <a:ext cx="517783" cy="457202"/>
          </a:xfrm>
          <a:prstGeom prst="rect">
            <a:avLst/>
          </a:prstGeom>
        </p:spPr>
      </p:pic>
      <p:sp>
        <p:nvSpPr>
          <p:cNvPr id="12" name="CuadroTexto 11">
            <a:extLst>
              <a:ext uri="{FF2B5EF4-FFF2-40B4-BE49-F238E27FC236}">
                <a16:creationId xmlns:a16="http://schemas.microsoft.com/office/drawing/2014/main" id="{4C999607-8D31-CB83-9FD4-E9E550143DEF}"/>
              </a:ext>
            </a:extLst>
          </p:cNvPr>
          <p:cNvSpPr txBox="1"/>
          <p:nvPr/>
        </p:nvSpPr>
        <p:spPr>
          <a:xfrm>
            <a:off x="1830280" y="5275938"/>
            <a:ext cx="6094520" cy="338554"/>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pPr marL="0" indent="0">
              <a:buNone/>
            </a:pPr>
            <a:r>
              <a:rPr lang="es-ES" sz="1600" dirty="0"/>
              <a:t>Se inicia un bucle for, que recorre los elementos del arreglo: campos.</a:t>
            </a:r>
            <a:endParaRPr lang="es-PE" sz="1600" dirty="0"/>
          </a:p>
        </p:txBody>
      </p:sp>
    </p:spTree>
    <p:extLst>
      <p:ext uri="{BB962C8B-B14F-4D97-AF65-F5344CB8AC3E}">
        <p14:creationId xmlns:p14="http://schemas.microsoft.com/office/powerpoint/2010/main" val="1540036570"/>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n 9">
            <a:extLst>
              <a:ext uri="{FF2B5EF4-FFF2-40B4-BE49-F238E27FC236}">
                <a16:creationId xmlns:a16="http://schemas.microsoft.com/office/drawing/2014/main" id="{0C5E7EEF-EE62-0DD8-5C95-FFA99D126673}"/>
              </a:ext>
            </a:extLst>
          </p:cNvPr>
          <p:cNvPicPr>
            <a:picLocks noChangeAspect="1"/>
          </p:cNvPicPr>
          <p:nvPr/>
        </p:nvPicPr>
        <p:blipFill>
          <a:blip r:embed="rId2"/>
          <a:stretch>
            <a:fillRect/>
          </a:stretch>
        </p:blipFill>
        <p:spPr>
          <a:xfrm>
            <a:off x="152400" y="1295400"/>
            <a:ext cx="11887200" cy="4495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1" name="CuadroTexto 10">
            <a:extLst>
              <a:ext uri="{FF2B5EF4-FFF2-40B4-BE49-F238E27FC236}">
                <a16:creationId xmlns:a16="http://schemas.microsoft.com/office/drawing/2014/main" id="{7CC17A05-F5FA-929E-0313-D5120D2DF6AF}"/>
              </a:ext>
            </a:extLst>
          </p:cNvPr>
          <p:cNvSpPr txBox="1"/>
          <p:nvPr/>
        </p:nvSpPr>
        <p:spPr>
          <a:xfrm>
            <a:off x="2133600" y="5527009"/>
            <a:ext cx="3657600" cy="584775"/>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pPr marL="0" indent="0">
              <a:buNone/>
            </a:pPr>
            <a:r>
              <a:rPr lang="es-ES" sz="1600" dirty="0"/>
              <a:t>Dentro del bucle, se obtiene el JTextField actual utilizando la variable: campo</a:t>
            </a:r>
            <a:endParaRPr lang="es-PE" sz="1600" dirty="0"/>
          </a:p>
        </p:txBody>
      </p:sp>
      <p:pic>
        <p:nvPicPr>
          <p:cNvPr id="12" name="Gráfico 11" descr="Mano con dedo índice apuntando a la derecha con relleno sólido">
            <a:extLst>
              <a:ext uri="{FF2B5EF4-FFF2-40B4-BE49-F238E27FC236}">
                <a16:creationId xmlns:a16="http://schemas.microsoft.com/office/drawing/2014/main" id="{9262748B-F6DF-C2B9-D4CF-CA39C859DDD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6200000">
            <a:off x="3505982" y="5059491"/>
            <a:ext cx="517783" cy="457202"/>
          </a:xfrm>
          <a:prstGeom prst="rect">
            <a:avLst/>
          </a:prstGeom>
        </p:spPr>
      </p:pic>
    </p:spTree>
    <p:extLst>
      <p:ext uri="{BB962C8B-B14F-4D97-AF65-F5344CB8AC3E}">
        <p14:creationId xmlns:p14="http://schemas.microsoft.com/office/powerpoint/2010/main" val="1957860885"/>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n 9">
            <a:extLst>
              <a:ext uri="{FF2B5EF4-FFF2-40B4-BE49-F238E27FC236}">
                <a16:creationId xmlns:a16="http://schemas.microsoft.com/office/drawing/2014/main" id="{21590F71-E5A0-8B1A-7B02-36AF73A87F04}"/>
              </a:ext>
            </a:extLst>
          </p:cNvPr>
          <p:cNvPicPr>
            <a:picLocks noChangeAspect="1"/>
          </p:cNvPicPr>
          <p:nvPr/>
        </p:nvPicPr>
        <p:blipFill>
          <a:blip r:embed="rId2"/>
          <a:stretch>
            <a:fillRect/>
          </a:stretch>
        </p:blipFill>
        <p:spPr>
          <a:xfrm>
            <a:off x="152400" y="1447800"/>
            <a:ext cx="11811000" cy="455791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1" name="CuadroTexto 10">
            <a:extLst>
              <a:ext uri="{FF2B5EF4-FFF2-40B4-BE49-F238E27FC236}">
                <a16:creationId xmlns:a16="http://schemas.microsoft.com/office/drawing/2014/main" id="{04C19C78-0B6E-A084-BCC6-CA6F34B7E859}"/>
              </a:ext>
            </a:extLst>
          </p:cNvPr>
          <p:cNvSpPr txBox="1"/>
          <p:nvPr/>
        </p:nvSpPr>
        <p:spPr>
          <a:xfrm>
            <a:off x="1981200" y="5442368"/>
            <a:ext cx="8839200" cy="584775"/>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pPr marL="0" indent="0" algn="just">
              <a:buNone/>
            </a:pPr>
            <a:r>
              <a:rPr lang="es-ES" sz="1600" dirty="0"/>
              <a:t>Se verifica si el campo de texto está vacío o contiene solo espacios en blanco, utilizando los métodos: trim() y isEmpty(), en la cadena de texto obtenida, con el método: getText() de la variable: campo</a:t>
            </a:r>
            <a:endParaRPr lang="es-PE" sz="1600" dirty="0"/>
          </a:p>
        </p:txBody>
      </p:sp>
      <p:pic>
        <p:nvPicPr>
          <p:cNvPr id="12" name="Gráfico 11" descr="Mano con dedo índice apuntando a la derecha con relleno sólido">
            <a:extLst>
              <a:ext uri="{FF2B5EF4-FFF2-40B4-BE49-F238E27FC236}">
                <a16:creationId xmlns:a16="http://schemas.microsoft.com/office/drawing/2014/main" id="{64C3B83D-0B4E-7CB5-A081-B807937A5DE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6200000">
            <a:off x="2408107" y="4990634"/>
            <a:ext cx="517783" cy="457202"/>
          </a:xfrm>
          <a:prstGeom prst="rect">
            <a:avLst/>
          </a:prstGeom>
        </p:spPr>
      </p:pic>
    </p:spTree>
    <p:extLst>
      <p:ext uri="{BB962C8B-B14F-4D97-AF65-F5344CB8AC3E}">
        <p14:creationId xmlns:p14="http://schemas.microsoft.com/office/powerpoint/2010/main" val="686294897"/>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n 9">
            <a:extLst>
              <a:ext uri="{FF2B5EF4-FFF2-40B4-BE49-F238E27FC236}">
                <a16:creationId xmlns:a16="http://schemas.microsoft.com/office/drawing/2014/main" id="{95991943-4343-9415-3ADC-919BB4796C8A}"/>
              </a:ext>
            </a:extLst>
          </p:cNvPr>
          <p:cNvPicPr>
            <a:picLocks noChangeAspect="1"/>
          </p:cNvPicPr>
          <p:nvPr/>
        </p:nvPicPr>
        <p:blipFill>
          <a:blip r:embed="rId2"/>
          <a:stretch>
            <a:fillRect/>
          </a:stretch>
        </p:blipFill>
        <p:spPr>
          <a:xfrm>
            <a:off x="152400" y="1219201"/>
            <a:ext cx="11887200" cy="464819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1" name="Gráfico 10" descr="Mano con dedo índice apuntando a la derecha con relleno sólido">
            <a:extLst>
              <a:ext uri="{FF2B5EF4-FFF2-40B4-BE49-F238E27FC236}">
                <a16:creationId xmlns:a16="http://schemas.microsoft.com/office/drawing/2014/main" id="{C2D1F414-9EC4-607C-5175-0EB3E1A11E7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6200000">
            <a:off x="1874710" y="5125085"/>
            <a:ext cx="517783" cy="457202"/>
          </a:xfrm>
          <a:prstGeom prst="rect">
            <a:avLst/>
          </a:prstGeom>
        </p:spPr>
      </p:pic>
      <p:sp>
        <p:nvSpPr>
          <p:cNvPr id="12" name="CuadroTexto 11">
            <a:extLst>
              <a:ext uri="{FF2B5EF4-FFF2-40B4-BE49-F238E27FC236}">
                <a16:creationId xmlns:a16="http://schemas.microsoft.com/office/drawing/2014/main" id="{108FEE6C-87E2-6399-0AD6-05DA9DF7CA92}"/>
              </a:ext>
            </a:extLst>
          </p:cNvPr>
          <p:cNvSpPr txBox="1"/>
          <p:nvPr/>
        </p:nvSpPr>
        <p:spPr>
          <a:xfrm>
            <a:off x="1600200" y="5587425"/>
            <a:ext cx="9677400" cy="584775"/>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pPr marL="0" indent="0" algn="just">
              <a:buNone/>
            </a:pPr>
            <a:r>
              <a:rPr lang="es-ES" sz="1600" dirty="0"/>
              <a:t>Se muestra un cuadro de diálogo de error utilizando: JOptionPane.showMessageDialog(), indicando al usuario que debe ingresar un valor correspondiente, utilizando la etiqueta apropiada obtenida del arreglo: etiquetas.</a:t>
            </a:r>
            <a:endParaRPr lang="es-PE" sz="1600" dirty="0"/>
          </a:p>
        </p:txBody>
      </p:sp>
    </p:spTree>
    <p:extLst>
      <p:ext uri="{BB962C8B-B14F-4D97-AF65-F5344CB8AC3E}">
        <p14:creationId xmlns:p14="http://schemas.microsoft.com/office/powerpoint/2010/main" val="3710967806"/>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AF5C8709-6B0A-2C66-D588-3CBCBCAFF488}"/>
              </a:ext>
            </a:extLst>
          </p:cNvPr>
          <p:cNvPicPr>
            <a:picLocks noChangeAspect="1"/>
          </p:cNvPicPr>
          <p:nvPr/>
        </p:nvPicPr>
        <p:blipFill>
          <a:blip r:embed="rId2"/>
          <a:stretch>
            <a:fillRect/>
          </a:stretch>
        </p:blipFill>
        <p:spPr>
          <a:xfrm>
            <a:off x="152400" y="2057400"/>
            <a:ext cx="11887200" cy="343068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CuadroTexto 6">
            <a:extLst>
              <a:ext uri="{FF2B5EF4-FFF2-40B4-BE49-F238E27FC236}">
                <a16:creationId xmlns:a16="http://schemas.microsoft.com/office/drawing/2014/main" id="{1CE14E6F-E3A1-07E7-027C-B4555B54A137}"/>
              </a:ext>
            </a:extLst>
          </p:cNvPr>
          <p:cNvSpPr txBox="1"/>
          <p:nvPr/>
        </p:nvSpPr>
        <p:spPr>
          <a:xfrm>
            <a:off x="76200" y="4825425"/>
            <a:ext cx="914400" cy="584775"/>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pPr marL="0" indent="0">
              <a:buNone/>
            </a:pPr>
            <a:r>
              <a:rPr lang="es-ES" sz="1600" dirty="0"/>
              <a:t>Clic en el icono</a:t>
            </a:r>
            <a:endParaRPr lang="es-PE" sz="1600" dirty="0"/>
          </a:p>
        </p:txBody>
      </p:sp>
      <p:pic>
        <p:nvPicPr>
          <p:cNvPr id="8" name="Gráfico 7" descr="Mano con dedo índice apuntando a la derecha con relleno sólido">
            <a:extLst>
              <a:ext uri="{FF2B5EF4-FFF2-40B4-BE49-F238E27FC236}">
                <a16:creationId xmlns:a16="http://schemas.microsoft.com/office/drawing/2014/main" id="{913E9102-8BF8-BA24-8F0F-3AEDB438323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6200000">
            <a:off x="327088" y="4518088"/>
            <a:ext cx="381000" cy="336423"/>
          </a:xfrm>
          <a:prstGeom prst="rect">
            <a:avLst/>
          </a:prstGeom>
        </p:spPr>
      </p:pic>
      <p:sp>
        <p:nvSpPr>
          <p:cNvPr id="9" name="CuadroTexto 8">
            <a:extLst>
              <a:ext uri="{FF2B5EF4-FFF2-40B4-BE49-F238E27FC236}">
                <a16:creationId xmlns:a16="http://schemas.microsoft.com/office/drawing/2014/main" id="{5B62E3B8-7B24-5F59-B927-F4864BF32004}"/>
              </a:ext>
            </a:extLst>
          </p:cNvPr>
          <p:cNvSpPr txBox="1"/>
          <p:nvPr/>
        </p:nvSpPr>
        <p:spPr>
          <a:xfrm>
            <a:off x="1600200" y="5071646"/>
            <a:ext cx="5943600" cy="338554"/>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pPr marL="0" indent="0">
              <a:buNone/>
            </a:pPr>
            <a:r>
              <a:rPr lang="es-ES" sz="1600" dirty="0"/>
              <a:t>Clic en la primera opción: Add import for javax.swing.JOptionPane</a:t>
            </a:r>
            <a:endParaRPr lang="es-PE" sz="1600" dirty="0"/>
          </a:p>
        </p:txBody>
      </p:sp>
      <p:pic>
        <p:nvPicPr>
          <p:cNvPr id="10" name="Gráfico 9" descr="Mano con dedo índice apuntando a la derecha con relleno sólido">
            <a:extLst>
              <a:ext uri="{FF2B5EF4-FFF2-40B4-BE49-F238E27FC236}">
                <a16:creationId xmlns:a16="http://schemas.microsoft.com/office/drawing/2014/main" id="{4F28DBBB-1EA5-4259-C742-23829A1A1CE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6200000">
            <a:off x="1470088" y="4746689"/>
            <a:ext cx="381000" cy="336423"/>
          </a:xfrm>
          <a:prstGeom prst="rect">
            <a:avLst/>
          </a:prstGeom>
        </p:spPr>
      </p:pic>
    </p:spTree>
    <p:extLst>
      <p:ext uri="{BB962C8B-B14F-4D97-AF65-F5344CB8AC3E}">
        <p14:creationId xmlns:p14="http://schemas.microsoft.com/office/powerpoint/2010/main" val="1964638396"/>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D6DADC8A-C73B-2BCF-16C1-3E61CF1AF3BB}"/>
              </a:ext>
            </a:extLst>
          </p:cNvPr>
          <p:cNvPicPr>
            <a:picLocks noChangeAspect="1"/>
          </p:cNvPicPr>
          <p:nvPr/>
        </p:nvPicPr>
        <p:blipFill>
          <a:blip r:embed="rId2"/>
          <a:stretch>
            <a:fillRect/>
          </a:stretch>
        </p:blipFill>
        <p:spPr>
          <a:xfrm>
            <a:off x="143522" y="1981200"/>
            <a:ext cx="11896078" cy="3352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Gráfico 5" descr="Mano con dedo índice apuntando a la derecha con relleno sólido">
            <a:extLst>
              <a:ext uri="{FF2B5EF4-FFF2-40B4-BE49-F238E27FC236}">
                <a16:creationId xmlns:a16="http://schemas.microsoft.com/office/drawing/2014/main" id="{63F6277E-734D-1079-419B-C1AC6269CCD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a:off x="6827709" y="3505198"/>
            <a:ext cx="517783" cy="457202"/>
          </a:xfrm>
          <a:prstGeom prst="rect">
            <a:avLst/>
          </a:prstGeom>
        </p:spPr>
      </p:pic>
      <p:sp>
        <p:nvSpPr>
          <p:cNvPr id="7" name="CuadroTexto 6">
            <a:extLst>
              <a:ext uri="{FF2B5EF4-FFF2-40B4-BE49-F238E27FC236}">
                <a16:creationId xmlns:a16="http://schemas.microsoft.com/office/drawing/2014/main" id="{AA100EDE-04F5-FED5-DF99-4AC643F7F288}"/>
              </a:ext>
            </a:extLst>
          </p:cNvPr>
          <p:cNvSpPr txBox="1"/>
          <p:nvPr/>
        </p:nvSpPr>
        <p:spPr>
          <a:xfrm>
            <a:off x="7315200" y="3581398"/>
            <a:ext cx="2819400" cy="338554"/>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pPr marL="0" indent="0">
              <a:buNone/>
            </a:pPr>
            <a:r>
              <a:rPr lang="es-ES" sz="1600" dirty="0"/>
              <a:t>Clase JOptionPane, importado</a:t>
            </a:r>
            <a:endParaRPr lang="es-PE" sz="1600" dirty="0"/>
          </a:p>
        </p:txBody>
      </p:sp>
    </p:spTree>
    <p:extLst>
      <p:ext uri="{BB962C8B-B14F-4D97-AF65-F5344CB8AC3E}">
        <p14:creationId xmlns:p14="http://schemas.microsoft.com/office/powerpoint/2010/main" val="3132415858"/>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n 9">
            <a:extLst>
              <a:ext uri="{FF2B5EF4-FFF2-40B4-BE49-F238E27FC236}">
                <a16:creationId xmlns:a16="http://schemas.microsoft.com/office/drawing/2014/main" id="{619E4E14-8849-7FAE-EF45-5CB1ED3F586C}"/>
              </a:ext>
            </a:extLst>
          </p:cNvPr>
          <p:cNvPicPr>
            <a:picLocks noChangeAspect="1"/>
          </p:cNvPicPr>
          <p:nvPr/>
        </p:nvPicPr>
        <p:blipFill>
          <a:blip r:embed="rId2"/>
          <a:stretch>
            <a:fillRect/>
          </a:stretch>
        </p:blipFill>
        <p:spPr>
          <a:xfrm>
            <a:off x="190499" y="1279083"/>
            <a:ext cx="11811001" cy="481691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1" name="Gráfico 10" descr="Mano con dedo índice apuntando a la derecha con relleno sólido">
            <a:extLst>
              <a:ext uri="{FF2B5EF4-FFF2-40B4-BE49-F238E27FC236}">
                <a16:creationId xmlns:a16="http://schemas.microsoft.com/office/drawing/2014/main" id="{DEFBC23A-B376-F474-878B-2F0584DEFC1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6200000">
            <a:off x="1501712" y="5414868"/>
            <a:ext cx="381000" cy="336423"/>
          </a:xfrm>
          <a:prstGeom prst="rect">
            <a:avLst/>
          </a:prstGeom>
        </p:spPr>
      </p:pic>
      <p:sp>
        <p:nvSpPr>
          <p:cNvPr id="12" name="CuadroTexto 11">
            <a:extLst>
              <a:ext uri="{FF2B5EF4-FFF2-40B4-BE49-F238E27FC236}">
                <a16:creationId xmlns:a16="http://schemas.microsoft.com/office/drawing/2014/main" id="{D377E4CB-7AA1-EE08-9899-7D0C9F038C02}"/>
              </a:ext>
            </a:extLst>
          </p:cNvPr>
          <p:cNvSpPr txBox="1"/>
          <p:nvPr/>
        </p:nvSpPr>
        <p:spPr>
          <a:xfrm>
            <a:off x="1371600" y="5739825"/>
            <a:ext cx="4800600" cy="584775"/>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pPr marL="0" indent="0">
              <a:buNone/>
            </a:pPr>
            <a:r>
              <a:rPr lang="es-ES" sz="1600" dirty="0"/>
              <a:t>Se establece el enfoque (focus), en el campo de texto vacío, utilizando el método: requestFocus() del campo.</a:t>
            </a:r>
            <a:endParaRPr lang="es-PE" sz="1600" dirty="0"/>
          </a:p>
        </p:txBody>
      </p:sp>
    </p:spTree>
    <p:extLst>
      <p:ext uri="{BB962C8B-B14F-4D97-AF65-F5344CB8AC3E}">
        <p14:creationId xmlns:p14="http://schemas.microsoft.com/office/powerpoint/2010/main" val="20788456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esquinas redondeadas 2">
            <a:extLst>
              <a:ext uri="{FF2B5EF4-FFF2-40B4-BE49-F238E27FC236}">
                <a16:creationId xmlns:a16="http://schemas.microsoft.com/office/drawing/2014/main" id="{0A9A8F33-739C-378E-16F2-1B945CA2D4AF}"/>
              </a:ext>
            </a:extLst>
          </p:cNvPr>
          <p:cNvSpPr/>
          <p:nvPr/>
        </p:nvSpPr>
        <p:spPr>
          <a:xfrm>
            <a:off x="2286000" y="2785409"/>
            <a:ext cx="7751773" cy="643591"/>
          </a:xfrm>
          <a:prstGeom prst="roundRect">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a:noFill/>
          </a:ln>
          <a:effectLst>
            <a:glow rad="101600">
              <a:srgbClr val="F79646">
                <a:satMod val="175000"/>
                <a:alpha val="40000"/>
              </a:srgbClr>
            </a:glow>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algn="ctr">
              <a:buClrTx/>
            </a:pPr>
            <a:endParaRPr lang="es-ES" sz="3200" b="1" kern="1200" dirty="0">
              <a:solidFill>
                <a:prstClr val="white"/>
              </a:solidFill>
              <a:latin typeface="Calibri"/>
              <a:ea typeface="+mn-ea"/>
              <a:cs typeface="+mn-cs"/>
            </a:endParaRPr>
          </a:p>
          <a:p>
            <a:pPr algn="ctr">
              <a:buClrTx/>
            </a:pPr>
            <a:r>
              <a:rPr lang="es-ES" sz="3200" b="1" dirty="0">
                <a:solidFill>
                  <a:prstClr val="white"/>
                </a:solidFill>
                <a:latin typeface="Calibri"/>
              </a:rPr>
              <a:t>Crear Un Package De Entidades</a:t>
            </a:r>
            <a:endParaRPr lang="es-ES" sz="3200" b="1" kern="1200" dirty="0">
              <a:solidFill>
                <a:prstClr val="white"/>
              </a:solidFill>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s-PE" sz="3200" b="1" i="0" u="none" strike="noStrike" kern="1200" cap="none" spc="0" normalizeH="0" baseline="0" noProof="0" dirty="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2623146810"/>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n 9">
            <a:extLst>
              <a:ext uri="{FF2B5EF4-FFF2-40B4-BE49-F238E27FC236}">
                <a16:creationId xmlns:a16="http://schemas.microsoft.com/office/drawing/2014/main" id="{BED4F815-1DF2-EC46-7E19-DCD79860B79B}"/>
              </a:ext>
            </a:extLst>
          </p:cNvPr>
          <p:cNvPicPr>
            <a:picLocks noChangeAspect="1"/>
          </p:cNvPicPr>
          <p:nvPr/>
        </p:nvPicPr>
        <p:blipFill>
          <a:blip r:embed="rId2"/>
          <a:stretch>
            <a:fillRect/>
          </a:stretch>
        </p:blipFill>
        <p:spPr>
          <a:xfrm>
            <a:off x="152400" y="1371601"/>
            <a:ext cx="11734800" cy="464819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1" name="Gráfico 10" descr="Mano con dedo índice apuntando a la derecha con relleno sólido">
            <a:extLst>
              <a:ext uri="{FF2B5EF4-FFF2-40B4-BE49-F238E27FC236}">
                <a16:creationId xmlns:a16="http://schemas.microsoft.com/office/drawing/2014/main" id="{8D807542-0D38-4EB2-B2F2-1BFAB1ECAA0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6200000">
            <a:off x="1577912" y="5203889"/>
            <a:ext cx="381000" cy="336423"/>
          </a:xfrm>
          <a:prstGeom prst="rect">
            <a:avLst/>
          </a:prstGeom>
        </p:spPr>
      </p:pic>
      <p:sp>
        <p:nvSpPr>
          <p:cNvPr id="12" name="CuadroTexto 11">
            <a:extLst>
              <a:ext uri="{FF2B5EF4-FFF2-40B4-BE49-F238E27FC236}">
                <a16:creationId xmlns:a16="http://schemas.microsoft.com/office/drawing/2014/main" id="{4BBB4751-7151-25CD-9955-A38FE67D4B05}"/>
              </a:ext>
            </a:extLst>
          </p:cNvPr>
          <p:cNvSpPr txBox="1"/>
          <p:nvPr/>
        </p:nvSpPr>
        <p:spPr>
          <a:xfrm>
            <a:off x="1371600" y="5528847"/>
            <a:ext cx="7772400" cy="338554"/>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pPr marL="0" indent="0">
              <a:buNone/>
            </a:pPr>
            <a:r>
              <a:rPr lang="es-ES" sz="1600" dirty="0"/>
              <a:t>La variable: validar, se establece en false(falso), para indicar que los datos no son válidos.</a:t>
            </a:r>
            <a:endParaRPr lang="es-PE" sz="1600" dirty="0"/>
          </a:p>
        </p:txBody>
      </p:sp>
    </p:spTree>
    <p:extLst>
      <p:ext uri="{BB962C8B-B14F-4D97-AF65-F5344CB8AC3E}">
        <p14:creationId xmlns:p14="http://schemas.microsoft.com/office/powerpoint/2010/main" val="3862562842"/>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n 9">
            <a:extLst>
              <a:ext uri="{FF2B5EF4-FFF2-40B4-BE49-F238E27FC236}">
                <a16:creationId xmlns:a16="http://schemas.microsoft.com/office/drawing/2014/main" id="{6165F491-4003-16CB-C560-08760F3B6F6A}"/>
              </a:ext>
            </a:extLst>
          </p:cNvPr>
          <p:cNvPicPr>
            <a:picLocks noChangeAspect="1"/>
          </p:cNvPicPr>
          <p:nvPr/>
        </p:nvPicPr>
        <p:blipFill>
          <a:blip r:embed="rId2"/>
          <a:stretch>
            <a:fillRect/>
          </a:stretch>
        </p:blipFill>
        <p:spPr>
          <a:xfrm>
            <a:off x="152400" y="1371600"/>
            <a:ext cx="11811000" cy="449579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1" name="Gráfico 10" descr="Mano con dedo índice apuntando a la derecha con relleno sólido">
            <a:extLst>
              <a:ext uri="{FF2B5EF4-FFF2-40B4-BE49-F238E27FC236}">
                <a16:creationId xmlns:a16="http://schemas.microsoft.com/office/drawing/2014/main" id="{09ED68F5-376E-F811-3E48-A61E421A71B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6200000">
            <a:off x="1501712" y="5110068"/>
            <a:ext cx="381000" cy="336423"/>
          </a:xfrm>
          <a:prstGeom prst="rect">
            <a:avLst/>
          </a:prstGeom>
        </p:spPr>
      </p:pic>
      <p:sp>
        <p:nvSpPr>
          <p:cNvPr id="12" name="CuadroTexto 11">
            <a:extLst>
              <a:ext uri="{FF2B5EF4-FFF2-40B4-BE49-F238E27FC236}">
                <a16:creationId xmlns:a16="http://schemas.microsoft.com/office/drawing/2014/main" id="{93D2F72F-29AC-34C0-40E9-817FFE3593C1}"/>
              </a:ext>
            </a:extLst>
          </p:cNvPr>
          <p:cNvSpPr txBox="1"/>
          <p:nvPr/>
        </p:nvSpPr>
        <p:spPr>
          <a:xfrm>
            <a:off x="1371600" y="5435025"/>
            <a:ext cx="6477000" cy="584775"/>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pPr marL="0" indent="0">
              <a:buNone/>
            </a:pPr>
            <a:r>
              <a:rPr lang="es-ES" sz="1600" dirty="0"/>
              <a:t>Se rompe el bucle utilizando la instrucción "break", ya que no es necesario verificar los campos restantes, si uno de ellos está vacío.</a:t>
            </a:r>
            <a:endParaRPr lang="es-PE" sz="1600" dirty="0"/>
          </a:p>
        </p:txBody>
      </p:sp>
    </p:spTree>
    <p:extLst>
      <p:ext uri="{BB962C8B-B14F-4D97-AF65-F5344CB8AC3E}">
        <p14:creationId xmlns:p14="http://schemas.microsoft.com/office/powerpoint/2010/main" val="83185997"/>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n 8">
            <a:extLst>
              <a:ext uri="{FF2B5EF4-FFF2-40B4-BE49-F238E27FC236}">
                <a16:creationId xmlns:a16="http://schemas.microsoft.com/office/drawing/2014/main" id="{44F95CD6-1B07-755A-3EE5-399A9A820EE7}"/>
              </a:ext>
            </a:extLst>
          </p:cNvPr>
          <p:cNvPicPr>
            <a:picLocks noChangeAspect="1"/>
          </p:cNvPicPr>
          <p:nvPr/>
        </p:nvPicPr>
        <p:blipFill>
          <a:blip r:embed="rId2"/>
          <a:stretch>
            <a:fillRect/>
          </a:stretch>
        </p:blipFill>
        <p:spPr>
          <a:xfrm>
            <a:off x="152400" y="1219200"/>
            <a:ext cx="11862046" cy="48006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 name="Gráfico 9" descr="Mano con dedo índice apuntando a la derecha con relleno sólido">
            <a:extLst>
              <a:ext uri="{FF2B5EF4-FFF2-40B4-BE49-F238E27FC236}">
                <a16:creationId xmlns:a16="http://schemas.microsoft.com/office/drawing/2014/main" id="{301E9D3E-2F51-7677-3558-84FC43CA551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6200000">
            <a:off x="1349312" y="5415492"/>
            <a:ext cx="381000" cy="336423"/>
          </a:xfrm>
          <a:prstGeom prst="rect">
            <a:avLst/>
          </a:prstGeom>
        </p:spPr>
      </p:pic>
      <p:sp>
        <p:nvSpPr>
          <p:cNvPr id="11" name="CuadroTexto 10">
            <a:extLst>
              <a:ext uri="{FF2B5EF4-FFF2-40B4-BE49-F238E27FC236}">
                <a16:creationId xmlns:a16="http://schemas.microsoft.com/office/drawing/2014/main" id="{1C642914-08C9-F12E-AFFF-0CD7C39F5641}"/>
              </a:ext>
            </a:extLst>
          </p:cNvPr>
          <p:cNvSpPr txBox="1"/>
          <p:nvPr/>
        </p:nvSpPr>
        <p:spPr>
          <a:xfrm>
            <a:off x="1447800" y="5736104"/>
            <a:ext cx="6400800" cy="969496"/>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pPr algn="just"/>
            <a:r>
              <a:rPr lang="es-ES" sz="1600" dirty="0"/>
              <a:t>Después del bucle, se verifica si: validar sigue siendo true y si el índice seleccionado del JComboBox : Jcbsexo, es igual a 0.</a:t>
            </a:r>
          </a:p>
          <a:p>
            <a:pPr algn="just"/>
            <a:endParaRPr lang="es-ES" sz="800" dirty="0"/>
          </a:p>
          <a:p>
            <a:pPr algn="just"/>
            <a:r>
              <a:rPr lang="es-ES" sz="1600" dirty="0"/>
              <a:t>Esto significa que no se ha seleccionado ninguna opción de sexo.</a:t>
            </a:r>
            <a:endParaRPr lang="es-PE" sz="1600" dirty="0"/>
          </a:p>
        </p:txBody>
      </p:sp>
    </p:spTree>
    <p:extLst>
      <p:ext uri="{BB962C8B-B14F-4D97-AF65-F5344CB8AC3E}">
        <p14:creationId xmlns:p14="http://schemas.microsoft.com/office/powerpoint/2010/main" val="1561562274"/>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Imagen 14">
            <a:extLst>
              <a:ext uri="{FF2B5EF4-FFF2-40B4-BE49-F238E27FC236}">
                <a16:creationId xmlns:a16="http://schemas.microsoft.com/office/drawing/2014/main" id="{C9F5A1FE-DF01-52BB-9D7B-2F25F67ECB04}"/>
              </a:ext>
            </a:extLst>
          </p:cNvPr>
          <p:cNvPicPr>
            <a:picLocks noChangeAspect="1"/>
          </p:cNvPicPr>
          <p:nvPr/>
        </p:nvPicPr>
        <p:blipFill>
          <a:blip r:embed="rId2"/>
          <a:stretch>
            <a:fillRect/>
          </a:stretch>
        </p:blipFill>
        <p:spPr>
          <a:xfrm>
            <a:off x="152400" y="1192428"/>
            <a:ext cx="11887200" cy="482737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6" name="Gráfico 15" descr="Mano con dedo índice apuntando a la derecha con relleno sólido">
            <a:extLst>
              <a:ext uri="{FF2B5EF4-FFF2-40B4-BE49-F238E27FC236}">
                <a16:creationId xmlns:a16="http://schemas.microsoft.com/office/drawing/2014/main" id="{05BA317F-9164-481E-DAE9-9DF97E558DC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6200000">
            <a:off x="1487656" y="5584889"/>
            <a:ext cx="381000" cy="336423"/>
          </a:xfrm>
          <a:prstGeom prst="rect">
            <a:avLst/>
          </a:prstGeom>
        </p:spPr>
      </p:pic>
      <p:sp>
        <p:nvSpPr>
          <p:cNvPr id="17" name="CuadroTexto 16">
            <a:extLst>
              <a:ext uri="{FF2B5EF4-FFF2-40B4-BE49-F238E27FC236}">
                <a16:creationId xmlns:a16="http://schemas.microsoft.com/office/drawing/2014/main" id="{CDEBC7B7-0C34-7529-4E28-82F9877198CC}"/>
              </a:ext>
            </a:extLst>
          </p:cNvPr>
          <p:cNvSpPr txBox="1"/>
          <p:nvPr/>
        </p:nvSpPr>
        <p:spPr>
          <a:xfrm>
            <a:off x="1600200" y="5909570"/>
            <a:ext cx="5472344" cy="584775"/>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pPr marL="0" indent="0" algn="just">
              <a:buNone/>
            </a:pPr>
            <a:r>
              <a:rPr lang="es-ES" sz="1600" dirty="0"/>
              <a:t>Si se cumple esta condición, se muestra un cuadro de diálogo de error, indicando al usuario que debe seleccionar un sexo.</a:t>
            </a:r>
            <a:endParaRPr lang="es-PE" sz="1600" dirty="0"/>
          </a:p>
        </p:txBody>
      </p:sp>
    </p:spTree>
    <p:extLst>
      <p:ext uri="{BB962C8B-B14F-4D97-AF65-F5344CB8AC3E}">
        <p14:creationId xmlns:p14="http://schemas.microsoft.com/office/powerpoint/2010/main" val="677767493"/>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agen 12">
            <a:extLst>
              <a:ext uri="{FF2B5EF4-FFF2-40B4-BE49-F238E27FC236}">
                <a16:creationId xmlns:a16="http://schemas.microsoft.com/office/drawing/2014/main" id="{67F95FF9-049B-C0DF-C8EB-2B3FC5EC0DCD}"/>
              </a:ext>
            </a:extLst>
          </p:cNvPr>
          <p:cNvPicPr>
            <a:picLocks noChangeAspect="1"/>
          </p:cNvPicPr>
          <p:nvPr/>
        </p:nvPicPr>
        <p:blipFill>
          <a:blip r:embed="rId2"/>
          <a:stretch>
            <a:fillRect/>
          </a:stretch>
        </p:blipFill>
        <p:spPr>
          <a:xfrm>
            <a:off x="152400" y="1110199"/>
            <a:ext cx="11887200" cy="513820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4" name="Gráfico 13" descr="Mano con dedo índice apuntando a la derecha con relleno sólido">
            <a:extLst>
              <a:ext uri="{FF2B5EF4-FFF2-40B4-BE49-F238E27FC236}">
                <a16:creationId xmlns:a16="http://schemas.microsoft.com/office/drawing/2014/main" id="{40221574-4264-015A-A370-DA5C5737C44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6200000">
            <a:off x="1501712" y="5813489"/>
            <a:ext cx="381000" cy="336423"/>
          </a:xfrm>
          <a:prstGeom prst="rect">
            <a:avLst/>
          </a:prstGeom>
        </p:spPr>
      </p:pic>
      <p:sp>
        <p:nvSpPr>
          <p:cNvPr id="15" name="CuadroTexto 14">
            <a:extLst>
              <a:ext uri="{FF2B5EF4-FFF2-40B4-BE49-F238E27FC236}">
                <a16:creationId xmlns:a16="http://schemas.microsoft.com/office/drawing/2014/main" id="{CD07FB92-EF9C-1BA2-DDE2-BC7959AAEA64}"/>
              </a:ext>
            </a:extLst>
          </p:cNvPr>
          <p:cNvSpPr txBox="1"/>
          <p:nvPr/>
        </p:nvSpPr>
        <p:spPr>
          <a:xfrm>
            <a:off x="1614256" y="6120826"/>
            <a:ext cx="6843944" cy="338554"/>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pPr marL="0" indent="0">
              <a:buNone/>
            </a:pPr>
            <a:r>
              <a:rPr lang="es-ES" sz="1600" dirty="0"/>
              <a:t>Se establece el enfoque en el JComboBox utilizando el método: requestFocus()</a:t>
            </a:r>
            <a:endParaRPr lang="es-PE" sz="1600" dirty="0"/>
          </a:p>
        </p:txBody>
      </p:sp>
    </p:spTree>
    <p:extLst>
      <p:ext uri="{BB962C8B-B14F-4D97-AF65-F5344CB8AC3E}">
        <p14:creationId xmlns:p14="http://schemas.microsoft.com/office/powerpoint/2010/main" val="623181449"/>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n 8">
            <a:extLst>
              <a:ext uri="{FF2B5EF4-FFF2-40B4-BE49-F238E27FC236}">
                <a16:creationId xmlns:a16="http://schemas.microsoft.com/office/drawing/2014/main" id="{4C986334-56AA-8E4E-EEE2-A5CDBA09491C}"/>
              </a:ext>
            </a:extLst>
          </p:cNvPr>
          <p:cNvPicPr>
            <a:picLocks noChangeAspect="1"/>
          </p:cNvPicPr>
          <p:nvPr/>
        </p:nvPicPr>
        <p:blipFill>
          <a:blip r:embed="rId2"/>
          <a:stretch>
            <a:fillRect/>
          </a:stretch>
        </p:blipFill>
        <p:spPr>
          <a:xfrm>
            <a:off x="152400" y="1192526"/>
            <a:ext cx="11811000" cy="497352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 name="Gráfico 9" descr="Mano con dedo índice apuntando a la derecha con relleno sólido">
            <a:extLst>
              <a:ext uri="{FF2B5EF4-FFF2-40B4-BE49-F238E27FC236}">
                <a16:creationId xmlns:a16="http://schemas.microsoft.com/office/drawing/2014/main" id="{152FE37D-8AA2-7364-EB73-CC190808007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6200000">
            <a:off x="1425512" y="5731137"/>
            <a:ext cx="381000" cy="336423"/>
          </a:xfrm>
          <a:prstGeom prst="rect">
            <a:avLst/>
          </a:prstGeom>
        </p:spPr>
      </p:pic>
      <p:sp>
        <p:nvSpPr>
          <p:cNvPr id="11" name="CuadroTexto 10">
            <a:extLst>
              <a:ext uri="{FF2B5EF4-FFF2-40B4-BE49-F238E27FC236}">
                <a16:creationId xmlns:a16="http://schemas.microsoft.com/office/drawing/2014/main" id="{168DB4F7-CE67-88AD-7B90-D2192B061B97}"/>
              </a:ext>
            </a:extLst>
          </p:cNvPr>
          <p:cNvSpPr txBox="1"/>
          <p:nvPr/>
        </p:nvSpPr>
        <p:spPr>
          <a:xfrm>
            <a:off x="1467775" y="6062246"/>
            <a:ext cx="7219026" cy="338554"/>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pPr marL="0" indent="0">
              <a:buNone/>
            </a:pPr>
            <a:r>
              <a:rPr lang="es-ES" sz="1600" dirty="0"/>
              <a:t>La variable: validar, se establece en false para indicar que los datos no son válidos.</a:t>
            </a:r>
            <a:endParaRPr lang="es-PE" sz="1600" dirty="0"/>
          </a:p>
        </p:txBody>
      </p:sp>
    </p:spTree>
    <p:extLst>
      <p:ext uri="{BB962C8B-B14F-4D97-AF65-F5344CB8AC3E}">
        <p14:creationId xmlns:p14="http://schemas.microsoft.com/office/powerpoint/2010/main" val="3852237849"/>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n 8">
            <a:extLst>
              <a:ext uri="{FF2B5EF4-FFF2-40B4-BE49-F238E27FC236}">
                <a16:creationId xmlns:a16="http://schemas.microsoft.com/office/drawing/2014/main" id="{2C6C4111-9D55-D33B-61FB-689D1CE0EC30}"/>
              </a:ext>
            </a:extLst>
          </p:cNvPr>
          <p:cNvPicPr>
            <a:picLocks noChangeAspect="1"/>
          </p:cNvPicPr>
          <p:nvPr/>
        </p:nvPicPr>
        <p:blipFill>
          <a:blip r:embed="rId2"/>
          <a:stretch>
            <a:fillRect/>
          </a:stretch>
        </p:blipFill>
        <p:spPr>
          <a:xfrm>
            <a:off x="152400" y="1023464"/>
            <a:ext cx="11811000" cy="537733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 name="Gráfico 9" descr="Mano con dedo índice apuntando a la derecha con relleno sólido">
            <a:extLst>
              <a:ext uri="{FF2B5EF4-FFF2-40B4-BE49-F238E27FC236}">
                <a16:creationId xmlns:a16="http://schemas.microsoft.com/office/drawing/2014/main" id="{DB08E0A0-35C9-4FC6-94F7-D1B13B5CECD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6200000">
            <a:off x="1730311" y="6118288"/>
            <a:ext cx="381000" cy="336423"/>
          </a:xfrm>
          <a:prstGeom prst="rect">
            <a:avLst/>
          </a:prstGeom>
        </p:spPr>
      </p:pic>
      <p:sp>
        <p:nvSpPr>
          <p:cNvPr id="11" name="CuadroTexto 10">
            <a:extLst>
              <a:ext uri="{FF2B5EF4-FFF2-40B4-BE49-F238E27FC236}">
                <a16:creationId xmlns:a16="http://schemas.microsoft.com/office/drawing/2014/main" id="{E4C1900B-829B-EE81-8797-7BBE9E1B6ADE}"/>
              </a:ext>
            </a:extLst>
          </p:cNvPr>
          <p:cNvSpPr txBox="1"/>
          <p:nvPr/>
        </p:nvSpPr>
        <p:spPr>
          <a:xfrm>
            <a:off x="1772574" y="6443246"/>
            <a:ext cx="9016202" cy="338554"/>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pPr marL="0" indent="0">
              <a:buNone/>
            </a:pPr>
            <a:r>
              <a:rPr lang="es-ES" sz="1600" dirty="0"/>
              <a:t>Se retorna el valor de la variable: validar, que indicará si todos los datos son válidos (true) o no (false)</a:t>
            </a:r>
            <a:endParaRPr lang="es-PE" sz="1600" dirty="0"/>
          </a:p>
        </p:txBody>
      </p:sp>
    </p:spTree>
    <p:extLst>
      <p:ext uri="{BB962C8B-B14F-4D97-AF65-F5344CB8AC3E}">
        <p14:creationId xmlns:p14="http://schemas.microsoft.com/office/powerpoint/2010/main" val="2904267559"/>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esquinas redondeadas 1">
            <a:extLst>
              <a:ext uri="{FF2B5EF4-FFF2-40B4-BE49-F238E27FC236}">
                <a16:creationId xmlns:a16="http://schemas.microsoft.com/office/drawing/2014/main" id="{617E6501-F6B3-F0DF-06CE-BA294342017E}"/>
              </a:ext>
            </a:extLst>
          </p:cNvPr>
          <p:cNvSpPr/>
          <p:nvPr/>
        </p:nvSpPr>
        <p:spPr>
          <a:xfrm>
            <a:off x="2220113" y="2785409"/>
            <a:ext cx="7751773" cy="643591"/>
          </a:xfrm>
          <a:prstGeom prst="roundRect">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a:noFill/>
          </a:ln>
          <a:effectLst>
            <a:glow rad="101600">
              <a:srgbClr val="F79646">
                <a:satMod val="175000"/>
                <a:alpha val="40000"/>
              </a:srgbClr>
            </a:glow>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algn="ctr">
              <a:buClrTx/>
            </a:pPr>
            <a:endParaRPr lang="es-ES" sz="3200" b="1" kern="1200" dirty="0">
              <a:solidFill>
                <a:prstClr val="white"/>
              </a:solidFill>
              <a:latin typeface="Calibri"/>
              <a:ea typeface="+mn-ea"/>
              <a:cs typeface="+mn-cs"/>
            </a:endParaRPr>
          </a:p>
          <a:p>
            <a:pPr algn="ctr">
              <a:buClrTx/>
            </a:pPr>
            <a:r>
              <a:rPr lang="es-ES" sz="3200" b="1" kern="1200" dirty="0">
                <a:solidFill>
                  <a:prstClr val="white"/>
                </a:solidFill>
                <a:latin typeface="Calibri"/>
                <a:ea typeface="+mn-ea"/>
                <a:cs typeface="+mn-cs"/>
              </a:rPr>
              <a:t>Código Del Botón Registrar</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s-PE" sz="3200" b="1" i="0" u="none" strike="noStrike" kern="1200" cap="none" spc="0" normalizeH="0" baseline="0" noProof="0" dirty="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1886664234"/>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Imagen 21">
            <a:extLst>
              <a:ext uri="{FF2B5EF4-FFF2-40B4-BE49-F238E27FC236}">
                <a16:creationId xmlns:a16="http://schemas.microsoft.com/office/drawing/2014/main" id="{A143769B-F28F-C3AA-C64C-646EC4C11EFA}"/>
              </a:ext>
            </a:extLst>
          </p:cNvPr>
          <p:cNvPicPr>
            <a:picLocks noChangeAspect="1"/>
          </p:cNvPicPr>
          <p:nvPr/>
        </p:nvPicPr>
        <p:blipFill>
          <a:blip r:embed="rId2"/>
          <a:stretch>
            <a:fillRect/>
          </a:stretch>
        </p:blipFill>
        <p:spPr>
          <a:xfrm>
            <a:off x="1371600" y="965018"/>
            <a:ext cx="9296400" cy="581678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23" name="Gráfico 22" descr="Mano con dedo índice apuntando a la derecha con relleno sólido">
            <a:extLst>
              <a:ext uri="{FF2B5EF4-FFF2-40B4-BE49-F238E27FC236}">
                <a16:creationId xmlns:a16="http://schemas.microsoft.com/office/drawing/2014/main" id="{A8B57F4E-2872-FD23-3087-AE405AE50CE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004047" y="2912476"/>
            <a:ext cx="517783" cy="457202"/>
          </a:xfrm>
          <a:prstGeom prst="rect">
            <a:avLst/>
          </a:prstGeom>
        </p:spPr>
      </p:pic>
      <p:sp>
        <p:nvSpPr>
          <p:cNvPr id="24" name="CuadroTexto 23">
            <a:extLst>
              <a:ext uri="{FF2B5EF4-FFF2-40B4-BE49-F238E27FC236}">
                <a16:creationId xmlns:a16="http://schemas.microsoft.com/office/drawing/2014/main" id="{BE1A52A0-4FED-B0A9-ADCA-F88266ED5D90}"/>
              </a:ext>
            </a:extLst>
          </p:cNvPr>
          <p:cNvSpPr txBox="1"/>
          <p:nvPr/>
        </p:nvSpPr>
        <p:spPr>
          <a:xfrm>
            <a:off x="1905000" y="2971800"/>
            <a:ext cx="3124200" cy="338554"/>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pPr marL="0" indent="0">
              <a:buNone/>
            </a:pPr>
            <a:r>
              <a:rPr lang="es-ES" sz="1600" dirty="0"/>
              <a:t>Clic derecho, en el botón: Grabar</a:t>
            </a:r>
            <a:endParaRPr lang="es-PE" sz="1600" dirty="0"/>
          </a:p>
        </p:txBody>
      </p:sp>
      <p:sp>
        <p:nvSpPr>
          <p:cNvPr id="25" name="CuadroTexto 24">
            <a:extLst>
              <a:ext uri="{FF2B5EF4-FFF2-40B4-BE49-F238E27FC236}">
                <a16:creationId xmlns:a16="http://schemas.microsoft.com/office/drawing/2014/main" id="{B1BC0000-24C1-E008-ED46-76194EE88B84}"/>
              </a:ext>
            </a:extLst>
          </p:cNvPr>
          <p:cNvSpPr txBox="1"/>
          <p:nvPr/>
        </p:nvSpPr>
        <p:spPr>
          <a:xfrm>
            <a:off x="3329908" y="3581400"/>
            <a:ext cx="2286000" cy="338554"/>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pPr marL="0" indent="0">
              <a:buNone/>
            </a:pPr>
            <a:r>
              <a:rPr lang="es-ES" sz="1600" dirty="0"/>
              <a:t>Clic en la opción: Events</a:t>
            </a:r>
            <a:endParaRPr lang="es-PE" sz="1600" dirty="0"/>
          </a:p>
        </p:txBody>
      </p:sp>
      <p:pic>
        <p:nvPicPr>
          <p:cNvPr id="26" name="Gráfico 25" descr="Mano con dedo índice apuntando a la derecha con relleno sólido">
            <a:extLst>
              <a:ext uri="{FF2B5EF4-FFF2-40B4-BE49-F238E27FC236}">
                <a16:creationId xmlns:a16="http://schemas.microsoft.com/office/drawing/2014/main" id="{B9DA53B3-0AD8-FCE2-6CDE-DD8E3CC8236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585615" y="3505198"/>
            <a:ext cx="517783" cy="457202"/>
          </a:xfrm>
          <a:prstGeom prst="rect">
            <a:avLst/>
          </a:prstGeom>
        </p:spPr>
      </p:pic>
      <p:pic>
        <p:nvPicPr>
          <p:cNvPr id="27" name="Gráfico 26" descr="Mano con dedo índice apuntando a la derecha con relleno sólido">
            <a:extLst>
              <a:ext uri="{FF2B5EF4-FFF2-40B4-BE49-F238E27FC236}">
                <a16:creationId xmlns:a16="http://schemas.microsoft.com/office/drawing/2014/main" id="{62C7AAC3-0553-667F-A125-8C120ACF64C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6200000">
            <a:off x="7543926" y="3764091"/>
            <a:ext cx="517783" cy="457202"/>
          </a:xfrm>
          <a:prstGeom prst="rect">
            <a:avLst/>
          </a:prstGeom>
        </p:spPr>
      </p:pic>
      <p:sp>
        <p:nvSpPr>
          <p:cNvPr id="28" name="CuadroTexto 27">
            <a:extLst>
              <a:ext uri="{FF2B5EF4-FFF2-40B4-BE49-F238E27FC236}">
                <a16:creationId xmlns:a16="http://schemas.microsoft.com/office/drawing/2014/main" id="{71DCA354-C567-6822-2C1E-E01EF2FEAA4E}"/>
              </a:ext>
            </a:extLst>
          </p:cNvPr>
          <p:cNvSpPr txBox="1"/>
          <p:nvPr/>
        </p:nvSpPr>
        <p:spPr>
          <a:xfrm>
            <a:off x="6888419" y="4208952"/>
            <a:ext cx="2286000" cy="338554"/>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pPr marL="0" indent="0">
              <a:buNone/>
            </a:pPr>
            <a:r>
              <a:rPr lang="es-ES" sz="1600" dirty="0"/>
              <a:t>Clic en la opción: Action</a:t>
            </a:r>
            <a:endParaRPr lang="es-PE" sz="1600" dirty="0"/>
          </a:p>
        </p:txBody>
      </p:sp>
      <p:pic>
        <p:nvPicPr>
          <p:cNvPr id="29" name="Gráfico 28" descr="Mano con dedo índice apuntando a la derecha con relleno sólido">
            <a:extLst>
              <a:ext uri="{FF2B5EF4-FFF2-40B4-BE49-F238E27FC236}">
                <a16:creationId xmlns:a16="http://schemas.microsoft.com/office/drawing/2014/main" id="{414541AE-0B67-647F-BD1B-2DF024A3A60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5400000">
            <a:off x="8993589" y="3095167"/>
            <a:ext cx="517783" cy="457202"/>
          </a:xfrm>
          <a:prstGeom prst="rect">
            <a:avLst/>
          </a:prstGeom>
        </p:spPr>
      </p:pic>
      <p:sp>
        <p:nvSpPr>
          <p:cNvPr id="30" name="CuadroTexto 29">
            <a:extLst>
              <a:ext uri="{FF2B5EF4-FFF2-40B4-BE49-F238E27FC236}">
                <a16:creationId xmlns:a16="http://schemas.microsoft.com/office/drawing/2014/main" id="{9851A438-0DB8-AFF5-1C97-7568554E428B}"/>
              </a:ext>
            </a:extLst>
          </p:cNvPr>
          <p:cNvSpPr txBox="1"/>
          <p:nvPr/>
        </p:nvSpPr>
        <p:spPr>
          <a:xfrm>
            <a:off x="7850900" y="2743199"/>
            <a:ext cx="3164135" cy="338554"/>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pPr marL="0" indent="0">
              <a:buNone/>
            </a:pPr>
            <a:r>
              <a:rPr lang="es-ES" sz="1600" dirty="0"/>
              <a:t>Clic en la opción: actionPerformed</a:t>
            </a:r>
            <a:endParaRPr lang="es-PE" sz="1600" dirty="0"/>
          </a:p>
        </p:txBody>
      </p:sp>
    </p:spTree>
    <p:extLst>
      <p:ext uri="{BB962C8B-B14F-4D97-AF65-F5344CB8AC3E}">
        <p14:creationId xmlns:p14="http://schemas.microsoft.com/office/powerpoint/2010/main" val="3913106149"/>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n 7">
            <a:extLst>
              <a:ext uri="{FF2B5EF4-FFF2-40B4-BE49-F238E27FC236}">
                <a16:creationId xmlns:a16="http://schemas.microsoft.com/office/drawing/2014/main" id="{59C3B2BD-D269-BA2B-0276-20000FC56B96}"/>
              </a:ext>
            </a:extLst>
          </p:cNvPr>
          <p:cNvPicPr>
            <a:picLocks noChangeAspect="1"/>
          </p:cNvPicPr>
          <p:nvPr/>
        </p:nvPicPr>
        <p:blipFill>
          <a:blip r:embed="rId2"/>
          <a:stretch>
            <a:fillRect/>
          </a:stretch>
        </p:blipFill>
        <p:spPr>
          <a:xfrm>
            <a:off x="152400" y="1066800"/>
            <a:ext cx="11811000" cy="55626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9" name="Gráfico 8" descr="Mano con dedo índice apuntando a la derecha con relleno sólido">
            <a:extLst>
              <a:ext uri="{FF2B5EF4-FFF2-40B4-BE49-F238E27FC236}">
                <a16:creationId xmlns:a16="http://schemas.microsoft.com/office/drawing/2014/main" id="{BFF7D07B-7083-499A-725D-85F7B401AB3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6200000">
            <a:off x="2560510" y="3535491"/>
            <a:ext cx="517783" cy="457202"/>
          </a:xfrm>
          <a:prstGeom prst="rect">
            <a:avLst/>
          </a:prstGeom>
        </p:spPr>
      </p:pic>
      <p:sp>
        <p:nvSpPr>
          <p:cNvPr id="10" name="CuadroTexto 9">
            <a:extLst>
              <a:ext uri="{FF2B5EF4-FFF2-40B4-BE49-F238E27FC236}">
                <a16:creationId xmlns:a16="http://schemas.microsoft.com/office/drawing/2014/main" id="{A2948DFA-E55E-65D8-2F01-521C3BCCBF8B}"/>
              </a:ext>
            </a:extLst>
          </p:cNvPr>
          <p:cNvSpPr txBox="1"/>
          <p:nvPr/>
        </p:nvSpPr>
        <p:spPr>
          <a:xfrm>
            <a:off x="3048000" y="3657600"/>
            <a:ext cx="8534400" cy="1569660"/>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pPr algn="just"/>
            <a:r>
              <a:rPr lang="es-ES" sz="1600" dirty="0"/>
              <a:t>Se llama al método ValidarDatos(), para realizar la validación de los campos de ingreso de datos.</a:t>
            </a:r>
          </a:p>
          <a:p>
            <a:pPr algn="just"/>
            <a:r>
              <a:rPr lang="es-ES" sz="1600" dirty="0"/>
              <a:t>Si el método devuelve true, significa que todos los campos están completos y válidos, y se procede a ejecutar el código dentro del if.</a:t>
            </a:r>
          </a:p>
          <a:p>
            <a:pPr algn="just"/>
            <a:r>
              <a:rPr lang="es-ES" sz="1600" dirty="0"/>
              <a:t>Si devuelve false, significa que hay campos vacíos o inválidos y el código dentro del if no se ejecuta.</a:t>
            </a:r>
            <a:endParaRPr lang="es-PE" sz="1600" dirty="0"/>
          </a:p>
        </p:txBody>
      </p:sp>
    </p:spTree>
    <p:extLst>
      <p:ext uri="{BB962C8B-B14F-4D97-AF65-F5344CB8AC3E}">
        <p14:creationId xmlns:p14="http://schemas.microsoft.com/office/powerpoint/2010/main" val="37650473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Imagen 16">
            <a:extLst>
              <a:ext uri="{FF2B5EF4-FFF2-40B4-BE49-F238E27FC236}">
                <a16:creationId xmlns:a16="http://schemas.microsoft.com/office/drawing/2014/main" id="{A4A8A685-26B9-137E-3FE4-278324C534DF}"/>
              </a:ext>
            </a:extLst>
          </p:cNvPr>
          <p:cNvPicPr>
            <a:picLocks noChangeAspect="1"/>
          </p:cNvPicPr>
          <p:nvPr/>
        </p:nvPicPr>
        <p:blipFill>
          <a:blip r:embed="rId2"/>
          <a:stretch>
            <a:fillRect/>
          </a:stretch>
        </p:blipFill>
        <p:spPr>
          <a:xfrm>
            <a:off x="76200" y="76618"/>
            <a:ext cx="7772400" cy="299727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9" name="CuadroTexto 18">
            <a:extLst>
              <a:ext uri="{FF2B5EF4-FFF2-40B4-BE49-F238E27FC236}">
                <a16:creationId xmlns:a16="http://schemas.microsoft.com/office/drawing/2014/main" id="{FA20B9A6-D7A3-EC66-76BB-AA28B33ED8EF}"/>
              </a:ext>
            </a:extLst>
          </p:cNvPr>
          <p:cNvSpPr txBox="1"/>
          <p:nvPr/>
        </p:nvSpPr>
        <p:spPr>
          <a:xfrm>
            <a:off x="3581400" y="1676400"/>
            <a:ext cx="2098088" cy="338554"/>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pPr marL="0" indent="0">
              <a:buNone/>
            </a:pPr>
            <a:r>
              <a:rPr lang="es-ES" sz="1600" dirty="0"/>
              <a:t>Clic en la opción: New</a:t>
            </a:r>
            <a:endParaRPr lang="es-PE" sz="1600" dirty="0"/>
          </a:p>
        </p:txBody>
      </p:sp>
      <p:pic>
        <p:nvPicPr>
          <p:cNvPr id="20" name="Gráfico 19" descr="Mano con dedo índice apuntando a la derecha con relleno sólido">
            <a:extLst>
              <a:ext uri="{FF2B5EF4-FFF2-40B4-BE49-F238E27FC236}">
                <a16:creationId xmlns:a16="http://schemas.microsoft.com/office/drawing/2014/main" id="{6B642A0A-C5F8-79F6-0A4B-D2A94F15535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6200000">
            <a:off x="1188910" y="1020891"/>
            <a:ext cx="517783" cy="457202"/>
          </a:xfrm>
          <a:prstGeom prst="rect">
            <a:avLst/>
          </a:prstGeom>
        </p:spPr>
      </p:pic>
      <p:sp>
        <p:nvSpPr>
          <p:cNvPr id="21" name="CuadroTexto 20">
            <a:extLst>
              <a:ext uri="{FF2B5EF4-FFF2-40B4-BE49-F238E27FC236}">
                <a16:creationId xmlns:a16="http://schemas.microsoft.com/office/drawing/2014/main" id="{D20428EA-FDC4-FACE-EC65-1BA00BF9F558}"/>
              </a:ext>
            </a:extLst>
          </p:cNvPr>
          <p:cNvSpPr txBox="1"/>
          <p:nvPr/>
        </p:nvSpPr>
        <p:spPr>
          <a:xfrm>
            <a:off x="556415" y="1472625"/>
            <a:ext cx="1729585" cy="584775"/>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pPr marL="0" indent="0">
              <a:buNone/>
            </a:pPr>
            <a:r>
              <a:rPr lang="es-ES" sz="1600" dirty="0"/>
              <a:t>Clic en la opción: Source Packages</a:t>
            </a:r>
            <a:endParaRPr lang="es-PE" sz="1600" dirty="0"/>
          </a:p>
        </p:txBody>
      </p:sp>
      <p:pic>
        <p:nvPicPr>
          <p:cNvPr id="22" name="Gráfico 21" descr="Mano con dedo índice apuntando a la derecha con relleno sólido">
            <a:extLst>
              <a:ext uri="{FF2B5EF4-FFF2-40B4-BE49-F238E27FC236}">
                <a16:creationId xmlns:a16="http://schemas.microsoft.com/office/drawing/2014/main" id="{9D521799-BE8B-5340-0C0C-D473BE89A4A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6200000">
            <a:off x="6446710" y="1401891"/>
            <a:ext cx="517783" cy="457202"/>
          </a:xfrm>
          <a:prstGeom prst="rect">
            <a:avLst/>
          </a:prstGeom>
        </p:spPr>
      </p:pic>
      <p:sp>
        <p:nvSpPr>
          <p:cNvPr id="23" name="CuadroTexto 22">
            <a:extLst>
              <a:ext uri="{FF2B5EF4-FFF2-40B4-BE49-F238E27FC236}">
                <a16:creationId xmlns:a16="http://schemas.microsoft.com/office/drawing/2014/main" id="{5DC59B47-A081-71AB-FED7-E8D73897B5FD}"/>
              </a:ext>
            </a:extLst>
          </p:cNvPr>
          <p:cNvSpPr txBox="1"/>
          <p:nvPr/>
        </p:nvSpPr>
        <p:spPr>
          <a:xfrm>
            <a:off x="5814215" y="1853625"/>
            <a:ext cx="1729585" cy="584775"/>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pPr marL="0" indent="0">
              <a:buNone/>
            </a:pPr>
            <a:r>
              <a:rPr lang="es-ES" sz="1600" dirty="0"/>
              <a:t>Clic en la opción:  Java Package</a:t>
            </a:r>
            <a:endParaRPr lang="es-PE" sz="1600" dirty="0"/>
          </a:p>
        </p:txBody>
      </p:sp>
      <p:pic>
        <p:nvPicPr>
          <p:cNvPr id="24" name="Gráfico 23" descr="Mano con dedo índice apuntando a la derecha con relleno sólido">
            <a:extLst>
              <a:ext uri="{FF2B5EF4-FFF2-40B4-BE49-F238E27FC236}">
                <a16:creationId xmlns:a16="http://schemas.microsoft.com/office/drawing/2014/main" id="{9A22DAF8-2058-543B-5D9A-7E6AFACD58F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6200000">
            <a:off x="4313108" y="1244023"/>
            <a:ext cx="517783" cy="457202"/>
          </a:xfrm>
          <a:prstGeom prst="rect">
            <a:avLst/>
          </a:prstGeom>
        </p:spPr>
      </p:pic>
      <p:pic>
        <p:nvPicPr>
          <p:cNvPr id="26" name="Imagen 25">
            <a:extLst>
              <a:ext uri="{FF2B5EF4-FFF2-40B4-BE49-F238E27FC236}">
                <a16:creationId xmlns:a16="http://schemas.microsoft.com/office/drawing/2014/main" id="{035F6962-8869-9D3C-F21A-4DC8192B0164}"/>
              </a:ext>
            </a:extLst>
          </p:cNvPr>
          <p:cNvPicPr>
            <a:picLocks noChangeAspect="1"/>
          </p:cNvPicPr>
          <p:nvPr/>
        </p:nvPicPr>
        <p:blipFill>
          <a:blip r:embed="rId5"/>
          <a:stretch>
            <a:fillRect/>
          </a:stretch>
        </p:blipFill>
        <p:spPr>
          <a:xfrm>
            <a:off x="5943600" y="2539960"/>
            <a:ext cx="6096000" cy="424949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093072417"/>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5200" y="2667000"/>
            <a:ext cx="4967859" cy="1513876"/>
          </a:xfrm>
          <a:prstGeom prst="rect">
            <a:avLst/>
          </a:prstGeom>
        </p:spPr>
        <p:txBody>
          <a:bodyPr vert="horz" wrap="square" lIns="0" tIns="178435" rIns="0" bIns="0" rtlCol="0">
            <a:spAutoFit/>
          </a:bodyPr>
          <a:lstStyle/>
          <a:p>
            <a:pPr marL="12700" marR="5080" algn="ctr">
              <a:lnSpc>
                <a:spcPts val="10370"/>
              </a:lnSpc>
              <a:spcBef>
                <a:spcPts val="1405"/>
              </a:spcBef>
            </a:pPr>
            <a:r>
              <a:rPr sz="8000" dirty="0">
                <a:solidFill>
                  <a:srgbClr val="001F5F"/>
                </a:solidFill>
              </a:rPr>
              <a:t>CIERRE</a:t>
            </a:r>
          </a:p>
        </p:txBody>
      </p:sp>
    </p:spTree>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3" name="Marcador de contenido 2"/>
          <p:cNvSpPr>
            <a:spLocks noGrp="1"/>
          </p:cNvSpPr>
          <p:nvPr>
            <p:ph idx="4294967295"/>
          </p:nvPr>
        </p:nvSpPr>
        <p:spPr>
          <a:xfrm>
            <a:off x="457200" y="1600200"/>
            <a:ext cx="11506200" cy="3939540"/>
          </a:xfrm>
        </p:spPr>
        <p:txBody>
          <a:bodyPr/>
          <a:lstStyle/>
          <a:p>
            <a:pPr marL="457200" indent="-457200" algn="just">
              <a:buFont typeface="Arial" panose="020B0604020202020204" pitchFamily="34" charset="0"/>
              <a:buChar char="•"/>
            </a:pPr>
            <a:r>
              <a:rPr lang="es-ES" altLang="es-ES" sz="3200" kern="1200" spc="-20" dirty="0">
                <a:solidFill>
                  <a:srgbClr val="2C5294"/>
                </a:solidFill>
                <a:latin typeface="Segoe UI"/>
                <a:cs typeface="Segoe UI"/>
              </a:rPr>
              <a:t>¿Qué  aprendí en esta sesión de aprendizaje?</a:t>
            </a:r>
          </a:p>
          <a:p>
            <a:pPr marL="457200" indent="-457200" algn="just">
              <a:buFont typeface="Arial" panose="020B0604020202020204" pitchFamily="34" charset="0"/>
              <a:buChar char="•"/>
            </a:pPr>
            <a:endParaRPr lang="es-ES" altLang="es-ES" sz="3200" kern="1200" spc="-20" dirty="0">
              <a:solidFill>
                <a:srgbClr val="2C5294"/>
              </a:solidFill>
              <a:latin typeface="Segoe UI"/>
              <a:cs typeface="Segoe UI"/>
            </a:endParaRPr>
          </a:p>
          <a:p>
            <a:pPr marL="457200" indent="-457200" algn="just">
              <a:buFont typeface="Arial" panose="020B0604020202020204" pitchFamily="34" charset="0"/>
              <a:buChar char="•"/>
            </a:pPr>
            <a:r>
              <a:rPr lang="es-ES" altLang="es-ES" sz="3200" kern="1200" spc="-20" dirty="0">
                <a:solidFill>
                  <a:srgbClr val="2C5294"/>
                </a:solidFill>
                <a:latin typeface="Segoe UI"/>
                <a:cs typeface="Segoe UI"/>
              </a:rPr>
              <a:t>¿C</a:t>
            </a:r>
            <a:r>
              <a:rPr lang="es-ES" sz="3200" kern="1200" spc="-20" dirty="0">
                <a:solidFill>
                  <a:srgbClr val="2C5294"/>
                </a:solidFill>
                <a:latin typeface="Segoe UI"/>
                <a:cs typeface="Segoe UI"/>
              </a:rPr>
              <a:t>ómo definir y utilizar clases en Java para registrar los datos a una o varias tablas</a:t>
            </a:r>
            <a:r>
              <a:rPr lang="es-ES" altLang="es-ES" sz="3200" kern="1200" spc="-20" dirty="0">
                <a:solidFill>
                  <a:srgbClr val="2C5294"/>
                </a:solidFill>
                <a:latin typeface="Segoe UI"/>
                <a:cs typeface="Segoe UI"/>
              </a:rPr>
              <a:t>?</a:t>
            </a:r>
          </a:p>
          <a:p>
            <a:pPr marL="457200" indent="-457200" algn="just">
              <a:buFont typeface="Arial" panose="020B0604020202020204" pitchFamily="34" charset="0"/>
              <a:buChar char="•"/>
            </a:pPr>
            <a:endParaRPr lang="es-ES" altLang="es-ES" sz="3200" kern="1200" spc="-20" dirty="0">
              <a:solidFill>
                <a:srgbClr val="2C5294"/>
              </a:solidFill>
              <a:latin typeface="Segoe UI"/>
              <a:cs typeface="Segoe UI"/>
            </a:endParaRPr>
          </a:p>
          <a:p>
            <a:pPr marL="457200" indent="-457200" algn="just">
              <a:buFont typeface="Arial" panose="020B0604020202020204" pitchFamily="34" charset="0"/>
              <a:buChar char="•"/>
            </a:pPr>
            <a:r>
              <a:rPr lang="es-ES" altLang="es-ES" sz="3200" kern="1200" spc="-20" dirty="0">
                <a:solidFill>
                  <a:srgbClr val="2C5294"/>
                </a:solidFill>
                <a:latin typeface="Segoe UI"/>
                <a:cs typeface="Segoe UI"/>
              </a:rPr>
              <a:t>¿Cuáles son los pasos para utilizar las sentencias Transact SQL, para registrar los datos a una o varias tablas?</a:t>
            </a:r>
          </a:p>
          <a:p>
            <a:pPr algn="just"/>
            <a:endParaRPr lang="es-ES" altLang="es-ES" sz="3200" kern="1200" spc="-20" dirty="0">
              <a:solidFill>
                <a:srgbClr val="2C5294"/>
              </a:solidFill>
              <a:latin typeface="Segoe UI"/>
              <a:cs typeface="Segoe UI"/>
            </a:endParaRPr>
          </a:p>
        </p:txBody>
      </p:sp>
      <p:pic>
        <p:nvPicPr>
          <p:cNvPr id="35844" name="Imagen 5"/>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bwMode="auto">
          <a:xfrm>
            <a:off x="5791200" y="5105400"/>
            <a:ext cx="1389026" cy="1563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object 2"/>
          <p:cNvSpPr txBox="1">
            <a:spLocks/>
          </p:cNvSpPr>
          <p:nvPr/>
        </p:nvSpPr>
        <p:spPr>
          <a:xfrm>
            <a:off x="3429000" y="56888"/>
            <a:ext cx="4967859" cy="1513876"/>
          </a:xfrm>
          <a:prstGeom prst="rect">
            <a:avLst/>
          </a:prstGeom>
        </p:spPr>
        <p:txBody>
          <a:bodyPr vert="horz" wrap="square" lIns="0" tIns="178435" rIns="0" bIns="0" rtlCol="0">
            <a:spAutoFit/>
          </a:bodyPr>
          <a:lstStyle>
            <a:lvl1pPr>
              <a:defRPr sz="2400" b="1" i="0">
                <a:solidFill>
                  <a:srgbClr val="1F3861"/>
                </a:solidFill>
                <a:latin typeface="Segoe UI"/>
                <a:ea typeface="+mj-ea"/>
                <a:cs typeface="Segoe UI"/>
              </a:defRPr>
            </a:lvl1pPr>
          </a:lstStyle>
          <a:p>
            <a:pPr marL="12700" marR="5080" algn="ctr">
              <a:lnSpc>
                <a:spcPts val="10370"/>
              </a:lnSpc>
              <a:spcBef>
                <a:spcPts val="1405"/>
              </a:spcBef>
            </a:pPr>
            <a:r>
              <a:rPr lang="en-US" sz="4800" kern="0" dirty="0">
                <a:solidFill>
                  <a:srgbClr val="001F5F"/>
                </a:solidFill>
              </a:rPr>
              <a:t>CIERRE</a:t>
            </a:r>
          </a:p>
        </p:txBody>
      </p:sp>
    </p:spTree>
    <p:extLst>
      <p:ext uri="{BB962C8B-B14F-4D97-AF65-F5344CB8AC3E}">
        <p14:creationId xmlns:p14="http://schemas.microsoft.com/office/powerpoint/2010/main" val="3296888202"/>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EADE9ECC-63B7-430C-B698-06BF175C38BA}"/>
              </a:ext>
            </a:extLst>
          </p:cNvPr>
          <p:cNvPicPr>
            <a:picLocks noChangeAspect="1"/>
          </p:cNvPicPr>
          <p:nvPr/>
        </p:nvPicPr>
        <p:blipFill>
          <a:blip r:embed="rId2"/>
          <a:stretch>
            <a:fillRect/>
          </a:stretch>
        </p:blipFill>
        <p:spPr>
          <a:xfrm>
            <a:off x="1600200" y="1371600"/>
            <a:ext cx="9503645" cy="4648200"/>
          </a:xfrm>
          <a:prstGeom prst="rect">
            <a:avLst/>
          </a:prstGeom>
          <a:ln w="1905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3454442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 y="0"/>
            <a:ext cx="3581400" cy="6857998"/>
          </a:xfrm>
          <a:prstGeom prst="rect">
            <a:avLst/>
          </a:prstGeom>
          <a:blipFill>
            <a:blip r:embed="rId2" cstate="print"/>
            <a:srcRect/>
            <a:stretch>
              <a:fillRect l="2" r="-230035"/>
            </a:stretch>
          </a:blipFill>
        </p:spPr>
        <p:txBody>
          <a:bodyPr wrap="square" lIns="0" tIns="0" rIns="0" bIns="0" rtlCol="0"/>
          <a:lstStyle/>
          <a:p>
            <a:endParaRPr/>
          </a:p>
        </p:txBody>
      </p:sp>
      <p:sp>
        <p:nvSpPr>
          <p:cNvPr id="7" name="object 2"/>
          <p:cNvSpPr/>
          <p:nvPr/>
        </p:nvSpPr>
        <p:spPr>
          <a:xfrm>
            <a:off x="8628888" y="5593079"/>
            <a:ext cx="3124200" cy="990600"/>
          </a:xfrm>
          <a:prstGeom prst="rect">
            <a:avLst/>
          </a:prstGeom>
          <a:blipFill>
            <a:blip r:embed="rId2" cstate="print"/>
            <a:srcRect/>
            <a:stretch>
              <a:fillRect l="-280486" t="-569230" r="2158" b="-23078"/>
            </a:stretch>
          </a:blipFill>
        </p:spPr>
        <p:txBody>
          <a:bodyPr wrap="square" lIns="0" tIns="0" rIns="0" bIns="0" rtlCol="0"/>
          <a:lstStyle/>
          <a:p>
            <a:endParaRPr/>
          </a:p>
        </p:txBody>
      </p:sp>
      <p:sp>
        <p:nvSpPr>
          <p:cNvPr id="13" name="Título 1">
            <a:extLst>
              <a:ext uri="{FF2B5EF4-FFF2-40B4-BE49-F238E27FC236}">
                <a16:creationId xmlns:a16="http://schemas.microsoft.com/office/drawing/2014/main" id="{57D835B4-E061-4660-A102-8D4DA17AD61E}"/>
              </a:ext>
            </a:extLst>
          </p:cNvPr>
          <p:cNvSpPr txBox="1">
            <a:spLocks/>
          </p:cNvSpPr>
          <p:nvPr/>
        </p:nvSpPr>
        <p:spPr>
          <a:xfrm>
            <a:off x="252166" y="233472"/>
            <a:ext cx="10034833" cy="5486400"/>
          </a:xfrm>
          <a:prstGeom prst="rect">
            <a:avLst/>
          </a:prstGeom>
        </p:spPr>
        <p:txBody>
          <a:bodyPr>
            <a:normAutofit fontScale="55000" lnSpcReduction="20000"/>
          </a:bodyPr>
          <a:lstStyle>
            <a:lvl1pPr algn="l" defTabSz="914400" rtl="0" eaLnBrk="1" latinLnBrk="0" hangingPunct="1">
              <a:lnSpc>
                <a:spcPct val="90000"/>
              </a:lnSpc>
              <a:spcBef>
                <a:spcPct val="0"/>
              </a:spcBef>
              <a:buNone/>
              <a:defRPr sz="5400" kern="1200" cap="all" baseline="0">
                <a:solidFill>
                  <a:schemeClr val="accent1"/>
                </a:solidFill>
                <a:effectLst/>
                <a:latin typeface="+mj-lt"/>
                <a:ea typeface="+mj-ea"/>
                <a:cs typeface="+mj-cs"/>
              </a:defRPr>
            </a:lvl1pPr>
          </a:lstStyle>
          <a:p>
            <a:endParaRPr lang="es-PE" b="1" dirty="0">
              <a:solidFill>
                <a:schemeClr val="tx1"/>
              </a:solidFill>
              <a:latin typeface="Roboto" pitchFamily="2" charset="0"/>
              <a:ea typeface="Roboto" pitchFamily="2" charset="0"/>
            </a:endParaRPr>
          </a:p>
          <a:p>
            <a:r>
              <a:rPr lang="es-PE" b="1" dirty="0">
                <a:solidFill>
                  <a:schemeClr val="tx1"/>
                </a:solidFill>
                <a:latin typeface="Roboto" pitchFamily="2" charset="0"/>
                <a:ea typeface="Roboto" pitchFamily="2" charset="0"/>
              </a:rPr>
              <a:t>EXPOSITOR:</a:t>
            </a:r>
            <a:br>
              <a:rPr lang="es-PE" b="1" dirty="0">
                <a:solidFill>
                  <a:schemeClr val="tx1"/>
                </a:solidFill>
                <a:latin typeface="Roboto" pitchFamily="2" charset="0"/>
                <a:ea typeface="Roboto" pitchFamily="2" charset="0"/>
              </a:rPr>
            </a:br>
            <a:br>
              <a:rPr lang="es-PE" b="1" dirty="0">
                <a:solidFill>
                  <a:schemeClr val="tx1"/>
                </a:solidFill>
                <a:latin typeface="Roboto" pitchFamily="2" charset="0"/>
                <a:ea typeface="Roboto" pitchFamily="2" charset="0"/>
              </a:rPr>
            </a:br>
            <a:br>
              <a:rPr lang="es-PE" b="1" dirty="0">
                <a:solidFill>
                  <a:schemeClr val="tx1"/>
                </a:solidFill>
                <a:latin typeface="Roboto" pitchFamily="2" charset="0"/>
                <a:ea typeface="Roboto" pitchFamily="2" charset="0"/>
              </a:rPr>
            </a:br>
            <a:r>
              <a:rPr lang="es-PE" b="1" dirty="0">
                <a:solidFill>
                  <a:schemeClr val="tx1"/>
                </a:solidFill>
                <a:latin typeface="Roboto" pitchFamily="2" charset="0"/>
                <a:ea typeface="Roboto" pitchFamily="2" charset="0"/>
              </a:rPr>
              <a:t>CONSULTOR : DANIEL FERNANDO LOZA SANTA CRUZ</a:t>
            </a:r>
          </a:p>
          <a:p>
            <a:endParaRPr lang="es-PE" b="1" dirty="0">
              <a:solidFill>
                <a:schemeClr val="tx1"/>
              </a:solidFill>
              <a:latin typeface="Roboto" pitchFamily="2" charset="0"/>
            </a:endParaRPr>
          </a:p>
          <a:p>
            <a:r>
              <a:rPr lang="es-PE" b="1" u="sng" dirty="0">
                <a:solidFill>
                  <a:schemeClr val="tx1"/>
                </a:solidFill>
                <a:latin typeface="Roboto" pitchFamily="2" charset="0"/>
              </a:rPr>
              <a:t>Correos</a:t>
            </a:r>
            <a:r>
              <a:rPr lang="es-PE" b="1" dirty="0">
                <a:solidFill>
                  <a:schemeClr val="tx1"/>
                </a:solidFill>
                <a:latin typeface="Roboto" pitchFamily="2" charset="0"/>
              </a:rPr>
              <a:t>: </a:t>
            </a:r>
          </a:p>
          <a:p>
            <a:pPr marL="685800" indent="-685800">
              <a:buFont typeface="Wingdings" panose="05000000000000000000" pitchFamily="2" charset="2"/>
              <a:buChar char="ü"/>
              <a:tabLst>
                <a:tab pos="1160463" algn="l"/>
              </a:tabLst>
            </a:pPr>
            <a:endParaRPr lang="es-PE" b="1" dirty="0">
              <a:solidFill>
                <a:schemeClr val="tx1"/>
              </a:solidFill>
              <a:latin typeface="Roboto" pitchFamily="2" charset="0"/>
            </a:endParaRPr>
          </a:p>
          <a:p>
            <a:pPr marL="685800" indent="-685800">
              <a:buFont typeface="Wingdings" panose="05000000000000000000" pitchFamily="2" charset="2"/>
              <a:buChar char="ü"/>
              <a:tabLst>
                <a:tab pos="1160463" algn="l"/>
              </a:tabLst>
            </a:pPr>
            <a:r>
              <a:rPr lang="es-ES" b="1" cap="none" dirty="0">
                <a:solidFill>
                  <a:schemeClr val="tx1"/>
                </a:solidFill>
                <a:latin typeface="Roboto" pitchFamily="2" charset="0"/>
                <a:ea typeface="Roboto" pitchFamily="2" charset="0"/>
              </a:rPr>
              <a:t>dlozas2016@gmail.com</a:t>
            </a:r>
          </a:p>
          <a:p>
            <a:pPr marL="685800" indent="-685800">
              <a:buFont typeface="Wingdings" panose="05000000000000000000" pitchFamily="2" charset="2"/>
              <a:buChar char="ü"/>
              <a:tabLst>
                <a:tab pos="1160463" algn="l"/>
              </a:tabLst>
            </a:pPr>
            <a:endParaRPr lang="es-ES" b="1" cap="none" dirty="0">
              <a:solidFill>
                <a:schemeClr val="tx1"/>
              </a:solidFill>
              <a:latin typeface="Roboto" pitchFamily="2" charset="0"/>
              <a:ea typeface="Roboto" pitchFamily="2" charset="0"/>
            </a:endParaRPr>
          </a:p>
          <a:p>
            <a:pPr marL="685800" indent="-685800">
              <a:buFont typeface="Wingdings" panose="05000000000000000000" pitchFamily="2" charset="2"/>
              <a:buChar char="ü"/>
              <a:tabLst>
                <a:tab pos="1160463" algn="l"/>
              </a:tabLst>
            </a:pPr>
            <a:r>
              <a:rPr lang="es-ES" b="1" cap="none" dirty="0">
                <a:solidFill>
                  <a:schemeClr val="tx1"/>
                </a:solidFill>
                <a:latin typeface="Roboto" pitchFamily="2" charset="0"/>
                <a:ea typeface="Roboto" pitchFamily="2" charset="0"/>
              </a:rPr>
              <a:t>dlozas2011@hotmail.com</a:t>
            </a:r>
          </a:p>
          <a:p>
            <a:pPr marL="685800" indent="-685800">
              <a:buFont typeface="Wingdings" panose="05000000000000000000" pitchFamily="2" charset="2"/>
              <a:buChar char="ü"/>
              <a:tabLst>
                <a:tab pos="1160463" algn="l"/>
              </a:tabLst>
            </a:pPr>
            <a:endParaRPr lang="es-ES" b="1" cap="none" dirty="0">
              <a:solidFill>
                <a:schemeClr val="tx1"/>
              </a:solidFill>
              <a:latin typeface="Roboto" pitchFamily="2" charset="0"/>
              <a:ea typeface="Roboto" pitchFamily="2" charset="0"/>
            </a:endParaRPr>
          </a:p>
          <a:p>
            <a:pPr marL="685800" indent="-685800">
              <a:buFont typeface="Wingdings" panose="05000000000000000000" pitchFamily="2" charset="2"/>
              <a:buChar char="ü"/>
              <a:tabLst>
                <a:tab pos="1160463" algn="l"/>
              </a:tabLst>
            </a:pPr>
            <a:r>
              <a:rPr lang="es-ES" b="1" cap="none" dirty="0">
                <a:solidFill>
                  <a:schemeClr val="tx1"/>
                </a:solidFill>
                <a:latin typeface="Roboto" pitchFamily="2" charset="0"/>
                <a:ea typeface="Roboto" pitchFamily="2" charset="0"/>
              </a:rPr>
              <a:t>lozadaniel2020@gmail.com</a:t>
            </a:r>
          </a:p>
          <a:p>
            <a:pPr marL="685800" indent="-685800">
              <a:buFont typeface="Wingdings" panose="05000000000000000000" pitchFamily="2" charset="2"/>
              <a:buChar char="ü"/>
              <a:tabLst>
                <a:tab pos="1160463" algn="l"/>
              </a:tabLst>
            </a:pPr>
            <a:endParaRPr lang="es-ES" b="1" cap="none" dirty="0">
              <a:solidFill>
                <a:schemeClr val="tx1"/>
              </a:solidFill>
              <a:latin typeface="Roboto" pitchFamily="2" charset="0"/>
              <a:ea typeface="Roboto" pitchFamily="2" charset="0"/>
            </a:endParaRPr>
          </a:p>
          <a:p>
            <a:pPr marL="685800" indent="-685800">
              <a:buFont typeface="Wingdings" panose="05000000000000000000" pitchFamily="2" charset="2"/>
              <a:buChar char="ü"/>
              <a:tabLst>
                <a:tab pos="1160463" algn="l"/>
              </a:tabLst>
            </a:pPr>
            <a:r>
              <a:rPr lang="es-ES" b="1" cap="none" dirty="0">
                <a:solidFill>
                  <a:schemeClr val="tx1"/>
                </a:solidFill>
                <a:latin typeface="Roboto" pitchFamily="2" charset="0"/>
                <a:ea typeface="Roboto" pitchFamily="2" charset="0"/>
              </a:rPr>
              <a:t>Canal de YouTube:</a:t>
            </a:r>
          </a:p>
          <a:p>
            <a:pPr marL="685800" indent="-685800">
              <a:buFont typeface="Wingdings" panose="05000000000000000000" pitchFamily="2" charset="2"/>
              <a:buChar char="ü"/>
              <a:tabLst>
                <a:tab pos="1160463" algn="l"/>
              </a:tabLst>
            </a:pPr>
            <a:endParaRPr lang="es-ES" b="1" cap="none" dirty="0">
              <a:solidFill>
                <a:schemeClr val="tx1"/>
              </a:solidFill>
              <a:latin typeface="Roboto" pitchFamily="2" charset="0"/>
              <a:ea typeface="Roboto" pitchFamily="2" charset="0"/>
            </a:endParaRPr>
          </a:p>
          <a:p>
            <a:pPr marL="685800" indent="-685800">
              <a:buFont typeface="Wingdings" panose="05000000000000000000" pitchFamily="2" charset="2"/>
              <a:buChar char="ü"/>
              <a:tabLst>
                <a:tab pos="1160463" algn="l"/>
              </a:tabLst>
            </a:pPr>
            <a:r>
              <a:rPr lang="es-ES" sz="4200" b="1" cap="none" dirty="0">
                <a:solidFill>
                  <a:srgbClr val="FF0000"/>
                </a:solidFill>
                <a:latin typeface="Roboto" pitchFamily="2" charset="0"/>
                <a:ea typeface="Roboto" pitchFamily="2" charset="0"/>
              </a:rPr>
              <a:t>https://www.youtube.com/@daniellozasantacruz</a:t>
            </a:r>
            <a:endParaRPr lang="es-ES" b="1" cap="none" dirty="0">
              <a:solidFill>
                <a:schemeClr val="tx1"/>
              </a:solidFill>
              <a:latin typeface="Roboto" pitchFamily="2" charset="0"/>
              <a:ea typeface="Roboto" pitchFamily="2" charset="0"/>
            </a:endParaRPr>
          </a:p>
        </p:txBody>
      </p:sp>
      <p:pic>
        <p:nvPicPr>
          <p:cNvPr id="14" name="Imagen 13">
            <a:extLst>
              <a:ext uri="{FF2B5EF4-FFF2-40B4-BE49-F238E27FC236}">
                <a16:creationId xmlns:a16="http://schemas.microsoft.com/office/drawing/2014/main" id="{0DBD94C0-0474-4554-BC32-F0EDE3BDA0BB}"/>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10411923" y="301816"/>
            <a:ext cx="1527911" cy="2197006"/>
          </a:xfrm>
          <a:prstGeom prst="rect">
            <a:avLst/>
          </a:prstGeom>
          <a:ln w="12700">
            <a:solidFill>
              <a:schemeClr val="tx1"/>
            </a:solidFill>
          </a:ln>
          <a:effectLst>
            <a:outerShdw blurRad="292100" dist="139700" dir="2700000" algn="tl" rotWithShape="0">
              <a:srgbClr val="333333">
                <a:alpha val="65000"/>
              </a:srgbClr>
            </a:outerShdw>
          </a:effec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Imagen 14">
            <a:extLst>
              <a:ext uri="{FF2B5EF4-FFF2-40B4-BE49-F238E27FC236}">
                <a16:creationId xmlns:a16="http://schemas.microsoft.com/office/drawing/2014/main" id="{301D9BFB-7418-8E62-2807-03E8B5181BE7}"/>
              </a:ext>
            </a:extLst>
          </p:cNvPr>
          <p:cNvPicPr>
            <a:picLocks noChangeAspect="1"/>
          </p:cNvPicPr>
          <p:nvPr/>
        </p:nvPicPr>
        <p:blipFill>
          <a:blip r:embed="rId2"/>
          <a:stretch>
            <a:fillRect/>
          </a:stretch>
        </p:blipFill>
        <p:spPr>
          <a:xfrm>
            <a:off x="76200" y="79994"/>
            <a:ext cx="6553200" cy="456820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6" name="Gráfico 15" descr="Mano con dedo índice apuntando a la derecha con relleno sólido">
            <a:extLst>
              <a:ext uri="{FF2B5EF4-FFF2-40B4-BE49-F238E27FC236}">
                <a16:creationId xmlns:a16="http://schemas.microsoft.com/office/drawing/2014/main" id="{DFD1DADA-A59B-7B3E-4B40-A68152BF169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6200000">
            <a:off x="4984243" y="920126"/>
            <a:ext cx="517783" cy="457202"/>
          </a:xfrm>
          <a:prstGeom prst="rect">
            <a:avLst/>
          </a:prstGeom>
        </p:spPr>
      </p:pic>
      <p:sp>
        <p:nvSpPr>
          <p:cNvPr id="17" name="CuadroTexto 16">
            <a:extLst>
              <a:ext uri="{FF2B5EF4-FFF2-40B4-BE49-F238E27FC236}">
                <a16:creationId xmlns:a16="http://schemas.microsoft.com/office/drawing/2014/main" id="{B2A45C7A-D8E0-58F7-DE9B-5363577823F5}"/>
              </a:ext>
            </a:extLst>
          </p:cNvPr>
          <p:cNvSpPr txBox="1"/>
          <p:nvPr/>
        </p:nvSpPr>
        <p:spPr>
          <a:xfrm>
            <a:off x="2362200" y="1386463"/>
            <a:ext cx="6096000" cy="338554"/>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pPr marL="0" indent="0">
              <a:buNone/>
            </a:pPr>
            <a:r>
              <a:rPr lang="es-ES" sz="1600" dirty="0"/>
              <a:t>Seleccionar: Capa_Conexion.newpackage y pulsar el botón: Suprimir</a:t>
            </a:r>
            <a:endParaRPr lang="es-PE" sz="1600" dirty="0"/>
          </a:p>
        </p:txBody>
      </p:sp>
      <p:pic>
        <p:nvPicPr>
          <p:cNvPr id="21" name="Imagen 20">
            <a:extLst>
              <a:ext uri="{FF2B5EF4-FFF2-40B4-BE49-F238E27FC236}">
                <a16:creationId xmlns:a16="http://schemas.microsoft.com/office/drawing/2014/main" id="{4BEFC791-B4C2-C60E-9812-6A239B0326A7}"/>
              </a:ext>
            </a:extLst>
          </p:cNvPr>
          <p:cNvPicPr>
            <a:picLocks noChangeAspect="1"/>
          </p:cNvPicPr>
          <p:nvPr/>
        </p:nvPicPr>
        <p:blipFill>
          <a:blip r:embed="rId5"/>
          <a:stretch>
            <a:fillRect/>
          </a:stretch>
        </p:blipFill>
        <p:spPr>
          <a:xfrm>
            <a:off x="5257800" y="1997325"/>
            <a:ext cx="6858000" cy="478068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22" name="Gráfico 21" descr="Mano con dedo índice apuntando a la derecha con relleno sólido">
            <a:extLst>
              <a:ext uri="{FF2B5EF4-FFF2-40B4-BE49-F238E27FC236}">
                <a16:creationId xmlns:a16="http://schemas.microsoft.com/office/drawing/2014/main" id="{D07EF90E-E48B-69CB-ACDE-7CB4F5B6130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5400000">
            <a:off x="9875709" y="5998578"/>
            <a:ext cx="517783" cy="457202"/>
          </a:xfrm>
          <a:prstGeom prst="rect">
            <a:avLst/>
          </a:prstGeom>
        </p:spPr>
      </p:pic>
      <p:sp>
        <p:nvSpPr>
          <p:cNvPr id="23" name="CuadroTexto 22">
            <a:extLst>
              <a:ext uri="{FF2B5EF4-FFF2-40B4-BE49-F238E27FC236}">
                <a16:creationId xmlns:a16="http://schemas.microsoft.com/office/drawing/2014/main" id="{CB3DAB17-ECD5-FF23-253A-CD8577A4A604}"/>
              </a:ext>
            </a:extLst>
          </p:cNvPr>
          <p:cNvSpPr txBox="1"/>
          <p:nvPr/>
        </p:nvSpPr>
        <p:spPr>
          <a:xfrm>
            <a:off x="9372600" y="5422036"/>
            <a:ext cx="1600200" cy="584775"/>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pPr marL="0" indent="0">
              <a:buNone/>
            </a:pPr>
            <a:r>
              <a:rPr lang="es-ES" sz="1600" dirty="0"/>
              <a:t>Clic en el botón: Finish</a:t>
            </a:r>
            <a:endParaRPr lang="es-PE" sz="1600" dirty="0"/>
          </a:p>
        </p:txBody>
      </p:sp>
      <p:pic>
        <p:nvPicPr>
          <p:cNvPr id="26" name="Gráfico 25" descr="Mano con dedo índice apuntando a la derecha con relleno sólido">
            <a:extLst>
              <a:ext uri="{FF2B5EF4-FFF2-40B4-BE49-F238E27FC236}">
                <a16:creationId xmlns:a16="http://schemas.microsoft.com/office/drawing/2014/main" id="{3A877DFD-30B1-4B49-D020-9CAA99D0797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6200000">
            <a:off x="10066210" y="2881554"/>
            <a:ext cx="517783" cy="457202"/>
          </a:xfrm>
          <a:prstGeom prst="rect">
            <a:avLst/>
          </a:prstGeom>
        </p:spPr>
      </p:pic>
      <p:sp>
        <p:nvSpPr>
          <p:cNvPr id="27" name="CuadroTexto 26">
            <a:extLst>
              <a:ext uri="{FF2B5EF4-FFF2-40B4-BE49-F238E27FC236}">
                <a16:creationId xmlns:a16="http://schemas.microsoft.com/office/drawing/2014/main" id="{317D30C2-7CCF-A12A-308A-CC2F0CBB2018}"/>
              </a:ext>
            </a:extLst>
          </p:cNvPr>
          <p:cNvSpPr txBox="1"/>
          <p:nvPr/>
        </p:nvSpPr>
        <p:spPr>
          <a:xfrm>
            <a:off x="9372600" y="3301425"/>
            <a:ext cx="2133600" cy="584775"/>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pPr marL="0" indent="0">
              <a:buNone/>
            </a:pPr>
            <a:r>
              <a:rPr lang="es-ES" sz="1600" dirty="0"/>
              <a:t>Nombre del paquete: Capa_Entidades</a:t>
            </a:r>
            <a:endParaRPr lang="es-PE" sz="1600" dirty="0"/>
          </a:p>
        </p:txBody>
      </p:sp>
    </p:spTree>
    <p:extLst>
      <p:ext uri="{BB962C8B-B14F-4D97-AF65-F5344CB8AC3E}">
        <p14:creationId xmlns:p14="http://schemas.microsoft.com/office/powerpoint/2010/main" val="40312218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esquinas redondeadas 1">
            <a:extLst>
              <a:ext uri="{FF2B5EF4-FFF2-40B4-BE49-F238E27FC236}">
                <a16:creationId xmlns:a16="http://schemas.microsoft.com/office/drawing/2014/main" id="{8E286386-E1BF-8E39-C28A-DEF32EA75F92}"/>
              </a:ext>
            </a:extLst>
          </p:cNvPr>
          <p:cNvSpPr/>
          <p:nvPr/>
        </p:nvSpPr>
        <p:spPr>
          <a:xfrm>
            <a:off x="2362200" y="2861609"/>
            <a:ext cx="7751773" cy="643591"/>
          </a:xfrm>
          <a:prstGeom prst="roundRect">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a:noFill/>
          </a:ln>
          <a:effectLst>
            <a:glow rad="101600">
              <a:srgbClr val="F79646">
                <a:satMod val="175000"/>
                <a:alpha val="40000"/>
              </a:srgbClr>
            </a:glow>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algn="ctr">
              <a:buClrTx/>
            </a:pPr>
            <a:endParaRPr lang="es-ES" sz="3200" b="1" kern="1200" dirty="0">
              <a:solidFill>
                <a:prstClr val="white"/>
              </a:solidFill>
              <a:latin typeface="Calibri"/>
              <a:ea typeface="+mn-ea"/>
              <a:cs typeface="+mn-cs"/>
            </a:endParaRPr>
          </a:p>
          <a:p>
            <a:pPr algn="ctr">
              <a:buClrTx/>
            </a:pPr>
            <a:r>
              <a:rPr lang="es-ES" sz="3200" b="1" dirty="0">
                <a:solidFill>
                  <a:prstClr val="white"/>
                </a:solidFill>
                <a:latin typeface="Calibri"/>
              </a:rPr>
              <a:t>Crear Una Clase De Entidades</a:t>
            </a:r>
            <a:endParaRPr lang="es-ES" sz="3200" b="1" kern="1200" dirty="0">
              <a:solidFill>
                <a:prstClr val="white"/>
              </a:solidFill>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s-PE" sz="3200" b="1" i="0" u="none" strike="noStrike" kern="1200" cap="none" spc="0" normalizeH="0" baseline="0" noProof="0" dirty="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6219914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D68E1E82-4667-B162-C682-2472634F37E6}"/>
              </a:ext>
            </a:extLst>
          </p:cNvPr>
          <p:cNvPicPr>
            <a:picLocks noChangeAspect="1"/>
          </p:cNvPicPr>
          <p:nvPr/>
        </p:nvPicPr>
        <p:blipFill>
          <a:blip r:embed="rId2"/>
          <a:stretch>
            <a:fillRect/>
          </a:stretch>
        </p:blipFill>
        <p:spPr>
          <a:xfrm>
            <a:off x="76200" y="76200"/>
            <a:ext cx="7751956" cy="32766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Gráfico 5" descr="Mano con dedo índice apuntando a la derecha con relleno sólido">
            <a:extLst>
              <a:ext uri="{FF2B5EF4-FFF2-40B4-BE49-F238E27FC236}">
                <a16:creationId xmlns:a16="http://schemas.microsoft.com/office/drawing/2014/main" id="{84725E12-53E0-C9D3-00FE-49B43E4D877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6200000">
            <a:off x="3246307" y="1249491"/>
            <a:ext cx="517783" cy="457202"/>
          </a:xfrm>
          <a:prstGeom prst="rect">
            <a:avLst/>
          </a:prstGeom>
        </p:spPr>
      </p:pic>
      <p:sp>
        <p:nvSpPr>
          <p:cNvPr id="7" name="CuadroTexto 6">
            <a:extLst>
              <a:ext uri="{FF2B5EF4-FFF2-40B4-BE49-F238E27FC236}">
                <a16:creationId xmlns:a16="http://schemas.microsoft.com/office/drawing/2014/main" id="{CB8510CA-997B-BE4C-9518-5C3C740EEC69}"/>
              </a:ext>
            </a:extLst>
          </p:cNvPr>
          <p:cNvSpPr txBox="1"/>
          <p:nvPr/>
        </p:nvSpPr>
        <p:spPr>
          <a:xfrm>
            <a:off x="568912" y="1714500"/>
            <a:ext cx="3012488" cy="338554"/>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pPr marL="0" indent="0">
              <a:buNone/>
            </a:pPr>
            <a:r>
              <a:rPr lang="es-ES" sz="1600" dirty="0"/>
              <a:t>Clic derecho en: Capa_Entidades</a:t>
            </a:r>
            <a:endParaRPr lang="es-PE" sz="1600" dirty="0"/>
          </a:p>
        </p:txBody>
      </p:sp>
      <p:pic>
        <p:nvPicPr>
          <p:cNvPr id="8" name="Gráfico 7" descr="Mano con dedo índice apuntando a la derecha con relleno sólido">
            <a:extLst>
              <a:ext uri="{FF2B5EF4-FFF2-40B4-BE49-F238E27FC236}">
                <a16:creationId xmlns:a16="http://schemas.microsoft.com/office/drawing/2014/main" id="{CD79AF04-0AE6-A3B7-B4B3-57C22A6AEE9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6200000">
            <a:off x="4387459" y="1485898"/>
            <a:ext cx="517783" cy="457202"/>
          </a:xfrm>
          <a:prstGeom prst="rect">
            <a:avLst/>
          </a:prstGeom>
        </p:spPr>
      </p:pic>
      <p:sp>
        <p:nvSpPr>
          <p:cNvPr id="9" name="CuadroTexto 8">
            <a:extLst>
              <a:ext uri="{FF2B5EF4-FFF2-40B4-BE49-F238E27FC236}">
                <a16:creationId xmlns:a16="http://schemas.microsoft.com/office/drawing/2014/main" id="{D0B8A65D-C065-D558-7BCD-1AD17473B951}"/>
              </a:ext>
            </a:extLst>
          </p:cNvPr>
          <p:cNvSpPr txBox="1"/>
          <p:nvPr/>
        </p:nvSpPr>
        <p:spPr>
          <a:xfrm>
            <a:off x="3733800" y="1947446"/>
            <a:ext cx="2137299" cy="338554"/>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pPr marL="0" indent="0">
              <a:buNone/>
            </a:pPr>
            <a:r>
              <a:rPr lang="es-ES" sz="1600" dirty="0"/>
              <a:t>Clic en la opción: New</a:t>
            </a:r>
            <a:endParaRPr lang="es-PE" sz="1600" dirty="0"/>
          </a:p>
        </p:txBody>
      </p:sp>
      <p:pic>
        <p:nvPicPr>
          <p:cNvPr id="10" name="Gráfico 9" descr="Mano con dedo índice apuntando a la derecha con relleno sólido">
            <a:extLst>
              <a:ext uri="{FF2B5EF4-FFF2-40B4-BE49-F238E27FC236}">
                <a16:creationId xmlns:a16="http://schemas.microsoft.com/office/drawing/2014/main" id="{6DDB53A2-7920-7FF1-88A5-5FB1EB4CA70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a:off x="7315200" y="1524000"/>
            <a:ext cx="517783" cy="457202"/>
          </a:xfrm>
          <a:prstGeom prst="rect">
            <a:avLst/>
          </a:prstGeom>
        </p:spPr>
      </p:pic>
      <p:sp>
        <p:nvSpPr>
          <p:cNvPr id="11" name="CuadroTexto 10">
            <a:extLst>
              <a:ext uri="{FF2B5EF4-FFF2-40B4-BE49-F238E27FC236}">
                <a16:creationId xmlns:a16="http://schemas.microsoft.com/office/drawing/2014/main" id="{04FB709E-22B6-F682-6ADB-0CC567C73C5C}"/>
              </a:ext>
            </a:extLst>
          </p:cNvPr>
          <p:cNvSpPr txBox="1"/>
          <p:nvPr/>
        </p:nvSpPr>
        <p:spPr>
          <a:xfrm>
            <a:off x="7772400" y="1524000"/>
            <a:ext cx="2667000" cy="338554"/>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pPr marL="0" indent="0">
              <a:buNone/>
            </a:pPr>
            <a:r>
              <a:rPr lang="es-ES" sz="1600" dirty="0"/>
              <a:t>Clic en la opción: Java Class</a:t>
            </a:r>
            <a:endParaRPr lang="es-PE" sz="1600" dirty="0"/>
          </a:p>
        </p:txBody>
      </p:sp>
      <p:pic>
        <p:nvPicPr>
          <p:cNvPr id="13" name="Imagen 12">
            <a:extLst>
              <a:ext uri="{FF2B5EF4-FFF2-40B4-BE49-F238E27FC236}">
                <a16:creationId xmlns:a16="http://schemas.microsoft.com/office/drawing/2014/main" id="{F726E6EE-605C-C24F-E736-73E40044346E}"/>
              </a:ext>
            </a:extLst>
          </p:cNvPr>
          <p:cNvPicPr>
            <a:picLocks noChangeAspect="1"/>
          </p:cNvPicPr>
          <p:nvPr/>
        </p:nvPicPr>
        <p:blipFill>
          <a:blip r:embed="rId5"/>
          <a:stretch>
            <a:fillRect/>
          </a:stretch>
        </p:blipFill>
        <p:spPr>
          <a:xfrm>
            <a:off x="5871099" y="2438400"/>
            <a:ext cx="6244701" cy="435315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4085621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3CEEBBEA-1F7E-5AF8-AD6C-CDEF317F1BC0}"/>
              </a:ext>
            </a:extLst>
          </p:cNvPr>
          <p:cNvPicPr>
            <a:picLocks noChangeAspect="1"/>
          </p:cNvPicPr>
          <p:nvPr/>
        </p:nvPicPr>
        <p:blipFill>
          <a:blip r:embed="rId2"/>
          <a:stretch>
            <a:fillRect/>
          </a:stretch>
        </p:blipFill>
        <p:spPr>
          <a:xfrm>
            <a:off x="76200" y="76200"/>
            <a:ext cx="6886575" cy="48006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Gráfico 5" descr="Mano con dedo índice apuntando a la derecha con relleno sólido">
            <a:extLst>
              <a:ext uri="{FF2B5EF4-FFF2-40B4-BE49-F238E27FC236}">
                <a16:creationId xmlns:a16="http://schemas.microsoft.com/office/drawing/2014/main" id="{C750C1FF-D101-55E2-841A-9C5E3FA9827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a:off x="3657600" y="609600"/>
            <a:ext cx="517783" cy="457202"/>
          </a:xfrm>
          <a:prstGeom prst="rect">
            <a:avLst/>
          </a:prstGeom>
        </p:spPr>
      </p:pic>
      <p:sp>
        <p:nvSpPr>
          <p:cNvPr id="7" name="CuadroTexto 6">
            <a:extLst>
              <a:ext uri="{FF2B5EF4-FFF2-40B4-BE49-F238E27FC236}">
                <a16:creationId xmlns:a16="http://schemas.microsoft.com/office/drawing/2014/main" id="{B597935E-8D7B-1194-4371-D6BD6D0DC90A}"/>
              </a:ext>
            </a:extLst>
          </p:cNvPr>
          <p:cNvSpPr txBox="1"/>
          <p:nvPr/>
        </p:nvSpPr>
        <p:spPr>
          <a:xfrm>
            <a:off x="4134695" y="652046"/>
            <a:ext cx="3352800" cy="338554"/>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pPr marL="0" indent="0">
              <a:buNone/>
            </a:pPr>
            <a:r>
              <a:rPr lang="es-ES" sz="1600" dirty="0"/>
              <a:t>Nombre de la clase: Entidad_Alumno</a:t>
            </a:r>
            <a:endParaRPr lang="es-PE" sz="1600" dirty="0"/>
          </a:p>
        </p:txBody>
      </p:sp>
      <p:pic>
        <p:nvPicPr>
          <p:cNvPr id="8" name="Gráfico 7" descr="Mano con dedo índice apuntando a la derecha con relleno sólido">
            <a:extLst>
              <a:ext uri="{FF2B5EF4-FFF2-40B4-BE49-F238E27FC236}">
                <a16:creationId xmlns:a16="http://schemas.microsoft.com/office/drawing/2014/main" id="{897628B4-AA57-72FA-4129-BD3F9F678F8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5400000">
            <a:off x="4770309" y="4081742"/>
            <a:ext cx="517783" cy="457202"/>
          </a:xfrm>
          <a:prstGeom prst="rect">
            <a:avLst/>
          </a:prstGeom>
        </p:spPr>
      </p:pic>
      <p:sp>
        <p:nvSpPr>
          <p:cNvPr id="9" name="CuadroTexto 8">
            <a:extLst>
              <a:ext uri="{FF2B5EF4-FFF2-40B4-BE49-F238E27FC236}">
                <a16:creationId xmlns:a16="http://schemas.microsoft.com/office/drawing/2014/main" id="{B0AFBF25-3650-036D-1AA3-8A2FA2D509B2}"/>
              </a:ext>
            </a:extLst>
          </p:cNvPr>
          <p:cNvSpPr txBox="1"/>
          <p:nvPr/>
        </p:nvSpPr>
        <p:spPr>
          <a:xfrm>
            <a:off x="4267200" y="3505200"/>
            <a:ext cx="1600200" cy="584775"/>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pPr marL="0" indent="0">
              <a:buNone/>
            </a:pPr>
            <a:r>
              <a:rPr lang="es-ES" sz="1600" dirty="0"/>
              <a:t>Clic en el botón: Finish</a:t>
            </a:r>
            <a:endParaRPr lang="es-PE" sz="1600" dirty="0"/>
          </a:p>
        </p:txBody>
      </p:sp>
      <p:pic>
        <p:nvPicPr>
          <p:cNvPr id="13" name="Imagen 12">
            <a:extLst>
              <a:ext uri="{FF2B5EF4-FFF2-40B4-BE49-F238E27FC236}">
                <a16:creationId xmlns:a16="http://schemas.microsoft.com/office/drawing/2014/main" id="{FD800CAC-7750-963C-6A29-CF75D0E15DA5}"/>
              </a:ext>
            </a:extLst>
          </p:cNvPr>
          <p:cNvPicPr>
            <a:picLocks noChangeAspect="1"/>
          </p:cNvPicPr>
          <p:nvPr/>
        </p:nvPicPr>
        <p:blipFill>
          <a:blip r:embed="rId5"/>
          <a:stretch>
            <a:fillRect/>
          </a:stretch>
        </p:blipFill>
        <p:spPr>
          <a:xfrm>
            <a:off x="7086600" y="3648639"/>
            <a:ext cx="4966539" cy="313316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1141423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E4E62365-69CD-5CC6-D690-10C1F36C4E56}"/>
              </a:ext>
            </a:extLst>
          </p:cNvPr>
          <p:cNvPicPr>
            <a:picLocks noChangeAspect="1"/>
          </p:cNvPicPr>
          <p:nvPr/>
        </p:nvPicPr>
        <p:blipFill>
          <a:blip r:embed="rId2"/>
          <a:stretch>
            <a:fillRect/>
          </a:stretch>
        </p:blipFill>
        <p:spPr>
          <a:xfrm>
            <a:off x="142875" y="990600"/>
            <a:ext cx="9686925" cy="327805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3" name="Gráfico 2" descr="Mano con dedo índice apuntando a la derecha con relleno sólido">
            <a:extLst>
              <a:ext uri="{FF2B5EF4-FFF2-40B4-BE49-F238E27FC236}">
                <a16:creationId xmlns:a16="http://schemas.microsoft.com/office/drawing/2014/main" id="{1CC736A5-A3AD-E5DC-19B8-0BCC8119634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6200000">
            <a:off x="6019801" y="2107363"/>
            <a:ext cx="517783" cy="457202"/>
          </a:xfrm>
          <a:prstGeom prst="rect">
            <a:avLst/>
          </a:prstGeom>
        </p:spPr>
      </p:pic>
      <p:sp>
        <p:nvSpPr>
          <p:cNvPr id="6" name="CuadroTexto 5">
            <a:extLst>
              <a:ext uri="{FF2B5EF4-FFF2-40B4-BE49-F238E27FC236}">
                <a16:creationId xmlns:a16="http://schemas.microsoft.com/office/drawing/2014/main" id="{7EACB401-6E45-25A3-D15D-90631FD5AD75}"/>
              </a:ext>
            </a:extLst>
          </p:cNvPr>
          <p:cNvSpPr txBox="1"/>
          <p:nvPr/>
        </p:nvSpPr>
        <p:spPr>
          <a:xfrm>
            <a:off x="5449741" y="2571922"/>
            <a:ext cx="2115106" cy="338554"/>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pPr marL="0" indent="0">
              <a:buNone/>
            </a:pPr>
            <a:r>
              <a:rPr lang="es-ES" sz="1600" dirty="0"/>
              <a:t>Seleccionar y suprimir</a:t>
            </a:r>
            <a:endParaRPr lang="es-PE" sz="1600" dirty="0"/>
          </a:p>
        </p:txBody>
      </p:sp>
      <p:pic>
        <p:nvPicPr>
          <p:cNvPr id="8" name="Imagen 7">
            <a:extLst>
              <a:ext uri="{FF2B5EF4-FFF2-40B4-BE49-F238E27FC236}">
                <a16:creationId xmlns:a16="http://schemas.microsoft.com/office/drawing/2014/main" id="{80A4669B-3132-CACE-FBE5-FA0A6CBBC0E6}"/>
              </a:ext>
            </a:extLst>
          </p:cNvPr>
          <p:cNvPicPr>
            <a:picLocks noChangeAspect="1"/>
          </p:cNvPicPr>
          <p:nvPr/>
        </p:nvPicPr>
        <p:blipFill>
          <a:blip r:embed="rId5"/>
          <a:stretch>
            <a:fillRect/>
          </a:stretch>
        </p:blipFill>
        <p:spPr>
          <a:xfrm>
            <a:off x="5029200" y="3867150"/>
            <a:ext cx="7067550" cy="291465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9" name="Gráfico 8" descr="Mano con dedo índice apuntando a la derecha con relleno sólido">
            <a:extLst>
              <a:ext uri="{FF2B5EF4-FFF2-40B4-BE49-F238E27FC236}">
                <a16:creationId xmlns:a16="http://schemas.microsoft.com/office/drawing/2014/main" id="{D69DAFAD-5A13-7855-DA6A-F4E0E84A1DB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a:off x="8016617" y="5257797"/>
            <a:ext cx="517783" cy="457202"/>
          </a:xfrm>
          <a:prstGeom prst="rect">
            <a:avLst/>
          </a:prstGeom>
        </p:spPr>
      </p:pic>
      <p:sp>
        <p:nvSpPr>
          <p:cNvPr id="10" name="CuadroTexto 9">
            <a:extLst>
              <a:ext uri="{FF2B5EF4-FFF2-40B4-BE49-F238E27FC236}">
                <a16:creationId xmlns:a16="http://schemas.microsoft.com/office/drawing/2014/main" id="{E96F5DD3-F8F6-A826-6035-BDD486F007D2}"/>
              </a:ext>
            </a:extLst>
          </p:cNvPr>
          <p:cNvSpPr txBox="1"/>
          <p:nvPr/>
        </p:nvSpPr>
        <p:spPr>
          <a:xfrm>
            <a:off x="8476694" y="5300246"/>
            <a:ext cx="2115106" cy="338554"/>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pPr marL="0" indent="0">
              <a:buNone/>
            </a:pPr>
            <a:r>
              <a:rPr lang="es-ES" sz="1600" dirty="0"/>
              <a:t>Seleccionar y suprimir</a:t>
            </a:r>
            <a:endParaRPr lang="es-PE" sz="1600" dirty="0"/>
          </a:p>
        </p:txBody>
      </p:sp>
    </p:spTree>
    <p:extLst>
      <p:ext uri="{BB962C8B-B14F-4D97-AF65-F5344CB8AC3E}">
        <p14:creationId xmlns:p14="http://schemas.microsoft.com/office/powerpoint/2010/main" val="42508012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esquinas redondeadas 1">
            <a:extLst>
              <a:ext uri="{FF2B5EF4-FFF2-40B4-BE49-F238E27FC236}">
                <a16:creationId xmlns:a16="http://schemas.microsoft.com/office/drawing/2014/main" id="{080EFCDA-BD1B-F63E-1044-23C6792BF147}"/>
              </a:ext>
            </a:extLst>
          </p:cNvPr>
          <p:cNvSpPr/>
          <p:nvPr/>
        </p:nvSpPr>
        <p:spPr>
          <a:xfrm>
            <a:off x="2459027" y="3200400"/>
            <a:ext cx="7751773" cy="643591"/>
          </a:xfrm>
          <a:prstGeom prst="roundRect">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a:noFill/>
          </a:ln>
          <a:effectLst>
            <a:glow rad="101600">
              <a:srgbClr val="F79646">
                <a:satMod val="175000"/>
                <a:alpha val="40000"/>
              </a:srgbClr>
            </a:glow>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algn="ctr">
              <a:buClrTx/>
            </a:pPr>
            <a:endParaRPr lang="es-ES" sz="3200" b="1" kern="1200" dirty="0">
              <a:solidFill>
                <a:prstClr val="white"/>
              </a:solidFill>
              <a:latin typeface="Calibri"/>
              <a:ea typeface="+mn-ea"/>
              <a:cs typeface="+mn-cs"/>
            </a:endParaRPr>
          </a:p>
          <a:p>
            <a:pPr algn="ctr">
              <a:buClrTx/>
            </a:pPr>
            <a:r>
              <a:rPr lang="es-ES" sz="3200" b="1" dirty="0">
                <a:solidFill>
                  <a:prstClr val="white"/>
                </a:solidFill>
                <a:latin typeface="Calibri"/>
              </a:rPr>
              <a:t>Crear Atributos</a:t>
            </a:r>
            <a:endParaRPr lang="es-ES" sz="3200" b="1" kern="1200" dirty="0">
              <a:solidFill>
                <a:prstClr val="white"/>
              </a:solidFill>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s-PE" sz="3200" b="1" i="0" u="none" strike="noStrike" kern="1200" cap="none" spc="0" normalizeH="0" baseline="0" noProof="0" dirty="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23283814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F84F35C2-5E9E-1F56-E6CB-7BD6FCBED654}"/>
              </a:ext>
            </a:extLst>
          </p:cNvPr>
          <p:cNvPicPr>
            <a:picLocks noChangeAspect="1"/>
          </p:cNvPicPr>
          <p:nvPr/>
        </p:nvPicPr>
        <p:blipFill>
          <a:blip r:embed="rId2"/>
          <a:stretch>
            <a:fillRect/>
          </a:stretch>
        </p:blipFill>
        <p:spPr>
          <a:xfrm>
            <a:off x="1066800" y="1024057"/>
            <a:ext cx="9895146" cy="560534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Gráfico 5" descr="Mano con dedo índice apuntando a la derecha con relleno sólido">
            <a:extLst>
              <a:ext uri="{FF2B5EF4-FFF2-40B4-BE49-F238E27FC236}">
                <a16:creationId xmlns:a16="http://schemas.microsoft.com/office/drawing/2014/main" id="{E36FAECF-EE40-154A-8C8C-1F853431026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a:off x="6553201" y="3581398"/>
            <a:ext cx="517783" cy="457202"/>
          </a:xfrm>
          <a:prstGeom prst="rect">
            <a:avLst/>
          </a:prstGeom>
        </p:spPr>
      </p:pic>
      <p:sp>
        <p:nvSpPr>
          <p:cNvPr id="7" name="CuadroTexto 6">
            <a:extLst>
              <a:ext uri="{FF2B5EF4-FFF2-40B4-BE49-F238E27FC236}">
                <a16:creationId xmlns:a16="http://schemas.microsoft.com/office/drawing/2014/main" id="{EF8BBE5D-164A-7A9B-5D36-A0E0370F8EBA}"/>
              </a:ext>
            </a:extLst>
          </p:cNvPr>
          <p:cNvSpPr txBox="1"/>
          <p:nvPr/>
        </p:nvSpPr>
        <p:spPr>
          <a:xfrm>
            <a:off x="7030296" y="3590090"/>
            <a:ext cx="3048000" cy="338554"/>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pPr marL="0" indent="0">
              <a:buNone/>
            </a:pPr>
            <a:r>
              <a:rPr lang="es-ES" sz="1600" dirty="0"/>
              <a:t>Se crean los atributos del alumno</a:t>
            </a:r>
            <a:endParaRPr lang="es-PE" sz="1600" dirty="0"/>
          </a:p>
        </p:txBody>
      </p:sp>
    </p:spTree>
    <p:extLst>
      <p:ext uri="{BB962C8B-B14F-4D97-AF65-F5344CB8AC3E}">
        <p14:creationId xmlns:p14="http://schemas.microsoft.com/office/powerpoint/2010/main" val="21167172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ACF3F4B5-04D4-D2D7-497A-44DC4CECDB64}"/>
              </a:ext>
            </a:extLst>
          </p:cNvPr>
          <p:cNvSpPr txBox="1"/>
          <p:nvPr/>
        </p:nvSpPr>
        <p:spPr>
          <a:xfrm>
            <a:off x="20715" y="762000"/>
            <a:ext cx="5773446" cy="5262979"/>
          </a:xfrm>
          <a:prstGeom prst="rect">
            <a:avLst/>
          </a:prstGeom>
          <a:noFill/>
        </p:spPr>
        <p:txBody>
          <a:bodyPr wrap="square">
            <a:spAutoFit/>
          </a:bodyPr>
          <a:lstStyle>
            <a:defPPr>
              <a:defRPr lang="en-US"/>
            </a:defPPr>
            <a:lvl1pPr marL="457200" indent="-457200" algn="just">
              <a:buFont typeface="Wingdings" panose="05000000000000000000" pitchFamily="2" charset="2"/>
              <a:buChar char="q"/>
              <a:defRPr sz="2800"/>
            </a:lvl1pPr>
          </a:lstStyle>
          <a:p>
            <a:r>
              <a:rPr lang="es-ES" dirty="0"/>
              <a:t>Un constructor sin parámetros en Java es un tipo de método especial en una clase que se utiliza para crear objetos de dicha clase sin pasar ningún argumento.</a:t>
            </a:r>
          </a:p>
          <a:p>
            <a:endParaRPr lang="es-ES" dirty="0"/>
          </a:p>
          <a:p>
            <a:r>
              <a:rPr lang="es-ES" dirty="0"/>
              <a:t>En el contexto de una clase: Entidad_Alumno, un constructor sin parámetros se utiliza para crear instancias de la entidad sin proporcionar valores iniciales para sus atributos.</a:t>
            </a:r>
            <a:endParaRPr lang="es-PE" dirty="0"/>
          </a:p>
        </p:txBody>
      </p:sp>
      <p:pic>
        <p:nvPicPr>
          <p:cNvPr id="7" name="Imagen 6">
            <a:extLst>
              <a:ext uri="{FF2B5EF4-FFF2-40B4-BE49-F238E27FC236}">
                <a16:creationId xmlns:a16="http://schemas.microsoft.com/office/drawing/2014/main" id="{5AF60A7B-3C6F-1611-8A58-B9BEEE6D2FDD}"/>
              </a:ext>
            </a:extLst>
          </p:cNvPr>
          <p:cNvPicPr>
            <a:picLocks noChangeAspect="1"/>
          </p:cNvPicPr>
          <p:nvPr/>
        </p:nvPicPr>
        <p:blipFill>
          <a:blip r:embed="rId2"/>
          <a:stretch>
            <a:fillRect/>
          </a:stretch>
        </p:blipFill>
        <p:spPr>
          <a:xfrm>
            <a:off x="5943600" y="1513731"/>
            <a:ext cx="6134818" cy="406431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Gráfico 7" descr="Mano con dedo índice apuntando a la derecha con relleno sólido">
            <a:extLst>
              <a:ext uri="{FF2B5EF4-FFF2-40B4-BE49-F238E27FC236}">
                <a16:creationId xmlns:a16="http://schemas.microsoft.com/office/drawing/2014/main" id="{32120372-2912-EB05-5316-2CF7E4333C8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a:off x="6609505" y="4791908"/>
            <a:ext cx="517783" cy="457202"/>
          </a:xfrm>
          <a:prstGeom prst="rect">
            <a:avLst/>
          </a:prstGeom>
        </p:spPr>
      </p:pic>
      <p:sp>
        <p:nvSpPr>
          <p:cNvPr id="9" name="CuadroTexto 8">
            <a:extLst>
              <a:ext uri="{FF2B5EF4-FFF2-40B4-BE49-F238E27FC236}">
                <a16:creationId xmlns:a16="http://schemas.microsoft.com/office/drawing/2014/main" id="{C7FCBACD-7B8A-FBFF-DF15-C738F70982F9}"/>
              </a:ext>
            </a:extLst>
          </p:cNvPr>
          <p:cNvSpPr txBox="1"/>
          <p:nvPr/>
        </p:nvSpPr>
        <p:spPr>
          <a:xfrm>
            <a:off x="7086600" y="4800600"/>
            <a:ext cx="1295400" cy="338554"/>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pPr marL="0" indent="0">
              <a:buNone/>
            </a:pPr>
            <a:r>
              <a:rPr lang="es-ES" sz="1600" dirty="0"/>
              <a:t>Clic derecho</a:t>
            </a:r>
            <a:endParaRPr lang="es-PE" sz="1600" dirty="0"/>
          </a:p>
        </p:txBody>
      </p:sp>
    </p:spTree>
    <p:extLst>
      <p:ext uri="{BB962C8B-B14F-4D97-AF65-F5344CB8AC3E}">
        <p14:creationId xmlns:p14="http://schemas.microsoft.com/office/powerpoint/2010/main" val="24675875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E02828CB-A8ED-E044-21CB-0FD2CFACEBD9}"/>
              </a:ext>
            </a:extLst>
          </p:cNvPr>
          <p:cNvPicPr>
            <a:picLocks noChangeAspect="1"/>
          </p:cNvPicPr>
          <p:nvPr/>
        </p:nvPicPr>
        <p:blipFill>
          <a:blip r:embed="rId2"/>
          <a:stretch>
            <a:fillRect/>
          </a:stretch>
        </p:blipFill>
        <p:spPr>
          <a:xfrm>
            <a:off x="1524000" y="990600"/>
            <a:ext cx="8458200" cy="572056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Gráfico 5" descr="Mano con dedo índice apuntando a la derecha con relleno sólido">
            <a:extLst>
              <a:ext uri="{FF2B5EF4-FFF2-40B4-BE49-F238E27FC236}">
                <a16:creationId xmlns:a16="http://schemas.microsoft.com/office/drawing/2014/main" id="{5F1A4C94-CBBE-D0AF-81B0-E7F8C2B0286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a:off x="4704505" y="6019800"/>
            <a:ext cx="517783" cy="457202"/>
          </a:xfrm>
          <a:prstGeom prst="rect">
            <a:avLst/>
          </a:prstGeom>
        </p:spPr>
      </p:pic>
      <p:sp>
        <p:nvSpPr>
          <p:cNvPr id="7" name="CuadroTexto 6">
            <a:extLst>
              <a:ext uri="{FF2B5EF4-FFF2-40B4-BE49-F238E27FC236}">
                <a16:creationId xmlns:a16="http://schemas.microsoft.com/office/drawing/2014/main" id="{669C5E15-BF71-61B4-FEB7-FD7D0D75D55E}"/>
              </a:ext>
            </a:extLst>
          </p:cNvPr>
          <p:cNvSpPr txBox="1"/>
          <p:nvPr/>
        </p:nvSpPr>
        <p:spPr>
          <a:xfrm>
            <a:off x="5181600" y="6062246"/>
            <a:ext cx="2631488" cy="338554"/>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pPr marL="0" indent="0">
              <a:buNone/>
            </a:pPr>
            <a:r>
              <a:rPr lang="es-ES" sz="1600" dirty="0"/>
              <a:t>Clic en la opción: Insert Code</a:t>
            </a:r>
            <a:endParaRPr lang="es-PE" sz="1600" dirty="0"/>
          </a:p>
        </p:txBody>
      </p:sp>
    </p:spTree>
    <p:extLst>
      <p:ext uri="{BB962C8B-B14F-4D97-AF65-F5344CB8AC3E}">
        <p14:creationId xmlns:p14="http://schemas.microsoft.com/office/powerpoint/2010/main" val="6657735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7CD36D34-B313-DA7D-DE05-E8CEA61E81DC}"/>
              </a:ext>
            </a:extLst>
          </p:cNvPr>
          <p:cNvPicPr>
            <a:picLocks noChangeAspect="1"/>
          </p:cNvPicPr>
          <p:nvPr/>
        </p:nvPicPr>
        <p:blipFill>
          <a:blip r:embed="rId2"/>
          <a:stretch>
            <a:fillRect/>
          </a:stretch>
        </p:blipFill>
        <p:spPr>
          <a:xfrm>
            <a:off x="1295400" y="76200"/>
            <a:ext cx="7572250" cy="67056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Gráfico 5" descr="Mano con dedo índice apuntando a la derecha con relleno sólido">
            <a:extLst>
              <a:ext uri="{FF2B5EF4-FFF2-40B4-BE49-F238E27FC236}">
                <a16:creationId xmlns:a16="http://schemas.microsoft.com/office/drawing/2014/main" id="{46C0EF2B-AD69-ED7F-37C3-88562749BAC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a:off x="3048001" y="4648200"/>
            <a:ext cx="517783" cy="457202"/>
          </a:xfrm>
          <a:prstGeom prst="rect">
            <a:avLst/>
          </a:prstGeom>
        </p:spPr>
      </p:pic>
      <p:sp>
        <p:nvSpPr>
          <p:cNvPr id="7" name="CuadroTexto 6">
            <a:extLst>
              <a:ext uri="{FF2B5EF4-FFF2-40B4-BE49-F238E27FC236}">
                <a16:creationId xmlns:a16="http://schemas.microsoft.com/office/drawing/2014/main" id="{541136E0-85FC-8266-0F92-8183AAFE758E}"/>
              </a:ext>
            </a:extLst>
          </p:cNvPr>
          <p:cNvSpPr txBox="1"/>
          <p:nvPr/>
        </p:nvSpPr>
        <p:spPr>
          <a:xfrm>
            <a:off x="3525096" y="4690646"/>
            <a:ext cx="2647104" cy="338554"/>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pPr marL="0" indent="0">
              <a:buNone/>
            </a:pPr>
            <a:r>
              <a:rPr lang="es-ES" sz="1600" dirty="0"/>
              <a:t>Clic en la opción: Constructor</a:t>
            </a:r>
            <a:endParaRPr lang="es-PE" sz="1600" dirty="0"/>
          </a:p>
        </p:txBody>
      </p:sp>
    </p:spTree>
    <p:extLst>
      <p:ext uri="{BB962C8B-B14F-4D97-AF65-F5344CB8AC3E}">
        <p14:creationId xmlns:p14="http://schemas.microsoft.com/office/powerpoint/2010/main" val="30428716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6857999"/>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110996" y="1627632"/>
            <a:ext cx="3827145" cy="2226945"/>
          </a:xfrm>
          <a:custGeom>
            <a:avLst/>
            <a:gdLst/>
            <a:ahLst/>
            <a:cxnLst/>
            <a:rect l="l" t="t" r="r" b="b"/>
            <a:pathLst>
              <a:path w="3827145" h="2226945">
                <a:moveTo>
                  <a:pt x="0" y="2226564"/>
                </a:moveTo>
                <a:lnTo>
                  <a:pt x="3826764" y="2226564"/>
                </a:lnTo>
                <a:lnTo>
                  <a:pt x="3826764" y="0"/>
                </a:lnTo>
                <a:lnTo>
                  <a:pt x="0" y="0"/>
                </a:lnTo>
                <a:lnTo>
                  <a:pt x="0" y="2226564"/>
                </a:lnTo>
                <a:close/>
              </a:path>
            </a:pathLst>
          </a:custGeom>
          <a:solidFill>
            <a:srgbClr val="FFFFFF"/>
          </a:solidFill>
        </p:spPr>
        <p:txBody>
          <a:bodyPr wrap="square" lIns="0" tIns="0" rIns="0" bIns="0" rtlCol="0"/>
          <a:lstStyle/>
          <a:p>
            <a:endParaRPr/>
          </a:p>
        </p:txBody>
      </p:sp>
      <p:sp>
        <p:nvSpPr>
          <p:cNvPr id="5" name="object 5"/>
          <p:cNvSpPr/>
          <p:nvPr/>
        </p:nvSpPr>
        <p:spPr>
          <a:xfrm>
            <a:off x="6265926" y="916686"/>
            <a:ext cx="4142740" cy="645160"/>
          </a:xfrm>
          <a:custGeom>
            <a:avLst/>
            <a:gdLst/>
            <a:ahLst/>
            <a:cxnLst/>
            <a:rect l="l" t="t" r="r" b="b"/>
            <a:pathLst>
              <a:path w="4142740" h="645160">
                <a:moveTo>
                  <a:pt x="0" y="67690"/>
                </a:moveTo>
                <a:lnTo>
                  <a:pt x="5308" y="41308"/>
                </a:lnTo>
                <a:lnTo>
                  <a:pt x="19796" y="19796"/>
                </a:lnTo>
                <a:lnTo>
                  <a:pt x="41308" y="5308"/>
                </a:lnTo>
                <a:lnTo>
                  <a:pt x="67690" y="0"/>
                </a:lnTo>
                <a:lnTo>
                  <a:pt x="4074541" y="0"/>
                </a:lnTo>
                <a:lnTo>
                  <a:pt x="4100923" y="5308"/>
                </a:lnTo>
                <a:lnTo>
                  <a:pt x="4122435" y="19796"/>
                </a:lnTo>
                <a:lnTo>
                  <a:pt x="4136923" y="41308"/>
                </a:lnTo>
                <a:lnTo>
                  <a:pt x="4142231" y="67690"/>
                </a:lnTo>
                <a:lnTo>
                  <a:pt x="4142231" y="576961"/>
                </a:lnTo>
                <a:lnTo>
                  <a:pt x="4136923" y="603343"/>
                </a:lnTo>
                <a:lnTo>
                  <a:pt x="4122435" y="624855"/>
                </a:lnTo>
                <a:lnTo>
                  <a:pt x="4100923" y="639343"/>
                </a:lnTo>
                <a:lnTo>
                  <a:pt x="4074541" y="644651"/>
                </a:lnTo>
                <a:lnTo>
                  <a:pt x="67690" y="644651"/>
                </a:lnTo>
                <a:lnTo>
                  <a:pt x="41308" y="639343"/>
                </a:lnTo>
                <a:lnTo>
                  <a:pt x="19796" y="624855"/>
                </a:lnTo>
                <a:lnTo>
                  <a:pt x="5308" y="603343"/>
                </a:lnTo>
                <a:lnTo>
                  <a:pt x="0" y="576961"/>
                </a:lnTo>
                <a:lnTo>
                  <a:pt x="0" y="67690"/>
                </a:lnTo>
                <a:close/>
              </a:path>
            </a:pathLst>
          </a:custGeom>
          <a:ln w="12700">
            <a:solidFill>
              <a:srgbClr val="C55A11"/>
            </a:solidFill>
          </a:ln>
        </p:spPr>
        <p:txBody>
          <a:bodyPr wrap="square" lIns="0" tIns="0" rIns="0" bIns="0" rtlCol="0"/>
          <a:lstStyle/>
          <a:p>
            <a:endParaRPr/>
          </a:p>
        </p:txBody>
      </p:sp>
      <p:sp>
        <p:nvSpPr>
          <p:cNvPr id="6" name="object 6"/>
          <p:cNvSpPr txBox="1"/>
          <p:nvPr/>
        </p:nvSpPr>
        <p:spPr>
          <a:xfrm>
            <a:off x="7756652" y="1098041"/>
            <a:ext cx="1165225" cy="267335"/>
          </a:xfrm>
          <a:prstGeom prst="rect">
            <a:avLst/>
          </a:prstGeom>
        </p:spPr>
        <p:txBody>
          <a:bodyPr vert="horz" wrap="square" lIns="0" tIns="16510" rIns="0" bIns="0" rtlCol="0">
            <a:spAutoFit/>
          </a:bodyPr>
          <a:lstStyle/>
          <a:p>
            <a:pPr marL="12700">
              <a:lnSpc>
                <a:spcPct val="100000"/>
              </a:lnSpc>
              <a:spcBef>
                <a:spcPts val="130"/>
              </a:spcBef>
            </a:pPr>
            <a:r>
              <a:rPr sz="1550" b="1" spc="-5" dirty="0">
                <a:solidFill>
                  <a:srgbClr val="C55A11"/>
                </a:solidFill>
                <a:latin typeface="Arial"/>
                <a:cs typeface="Arial"/>
              </a:rPr>
              <a:t>I</a:t>
            </a:r>
            <a:r>
              <a:rPr sz="1550" b="1" spc="60" dirty="0">
                <a:solidFill>
                  <a:srgbClr val="C55A11"/>
                </a:solidFill>
                <a:latin typeface="Arial"/>
                <a:cs typeface="Arial"/>
              </a:rPr>
              <a:t>m</a:t>
            </a:r>
            <a:r>
              <a:rPr sz="1550" b="1" spc="20" dirty="0">
                <a:solidFill>
                  <a:srgbClr val="C55A11"/>
                </a:solidFill>
                <a:latin typeface="Arial"/>
                <a:cs typeface="Arial"/>
              </a:rPr>
              <a:t>p</a:t>
            </a:r>
            <a:r>
              <a:rPr sz="1550" b="1" spc="25" dirty="0">
                <a:solidFill>
                  <a:srgbClr val="C55A11"/>
                </a:solidFill>
                <a:latin typeface="Arial"/>
                <a:cs typeface="Arial"/>
              </a:rPr>
              <a:t>o</a:t>
            </a:r>
            <a:r>
              <a:rPr sz="1550" b="1" spc="10" dirty="0">
                <a:solidFill>
                  <a:srgbClr val="C55A11"/>
                </a:solidFill>
                <a:latin typeface="Arial"/>
                <a:cs typeface="Arial"/>
              </a:rPr>
              <a:t>r</a:t>
            </a:r>
            <a:r>
              <a:rPr sz="1550" b="1" spc="15" dirty="0">
                <a:solidFill>
                  <a:srgbClr val="C55A11"/>
                </a:solidFill>
                <a:latin typeface="Arial"/>
                <a:cs typeface="Arial"/>
              </a:rPr>
              <a:t>t</a:t>
            </a:r>
            <a:r>
              <a:rPr sz="1550" b="1" spc="-5" dirty="0">
                <a:solidFill>
                  <a:srgbClr val="C55A11"/>
                </a:solidFill>
                <a:latin typeface="Arial"/>
                <a:cs typeface="Arial"/>
              </a:rPr>
              <a:t>a</a:t>
            </a:r>
            <a:r>
              <a:rPr sz="1550" b="1" spc="20" dirty="0">
                <a:solidFill>
                  <a:srgbClr val="C55A11"/>
                </a:solidFill>
                <a:latin typeface="Arial"/>
                <a:cs typeface="Arial"/>
              </a:rPr>
              <a:t>n</a:t>
            </a:r>
            <a:r>
              <a:rPr sz="1550" b="1" dirty="0">
                <a:solidFill>
                  <a:srgbClr val="C55A11"/>
                </a:solidFill>
                <a:latin typeface="Arial"/>
                <a:cs typeface="Arial"/>
              </a:rPr>
              <a:t>c</a:t>
            </a:r>
            <a:r>
              <a:rPr sz="1550" b="1" spc="-5" dirty="0">
                <a:solidFill>
                  <a:srgbClr val="C55A11"/>
                </a:solidFill>
                <a:latin typeface="Arial"/>
                <a:cs typeface="Arial"/>
              </a:rPr>
              <a:t>i</a:t>
            </a:r>
            <a:r>
              <a:rPr sz="1550" b="1" spc="15" dirty="0">
                <a:solidFill>
                  <a:srgbClr val="C55A11"/>
                </a:solidFill>
                <a:latin typeface="Arial"/>
                <a:cs typeface="Arial"/>
              </a:rPr>
              <a:t>a</a:t>
            </a:r>
            <a:endParaRPr sz="1550">
              <a:latin typeface="Arial"/>
              <a:cs typeface="Arial"/>
            </a:endParaRPr>
          </a:p>
        </p:txBody>
      </p:sp>
      <p:sp>
        <p:nvSpPr>
          <p:cNvPr id="7" name="object 7"/>
          <p:cNvSpPr/>
          <p:nvPr/>
        </p:nvSpPr>
        <p:spPr>
          <a:xfrm>
            <a:off x="6265926" y="1611630"/>
            <a:ext cx="4142740" cy="2089785"/>
          </a:xfrm>
          <a:custGeom>
            <a:avLst/>
            <a:gdLst/>
            <a:ahLst/>
            <a:cxnLst/>
            <a:rect l="l" t="t" r="r" b="b"/>
            <a:pathLst>
              <a:path w="4142740" h="2089785">
                <a:moveTo>
                  <a:pt x="0" y="2089404"/>
                </a:moveTo>
                <a:lnTo>
                  <a:pt x="4142231" y="2089404"/>
                </a:lnTo>
                <a:lnTo>
                  <a:pt x="4142231" y="0"/>
                </a:lnTo>
                <a:lnTo>
                  <a:pt x="0" y="0"/>
                </a:lnTo>
                <a:lnTo>
                  <a:pt x="0" y="2089404"/>
                </a:lnTo>
                <a:close/>
              </a:path>
            </a:pathLst>
          </a:custGeom>
          <a:ln w="12700">
            <a:solidFill>
              <a:srgbClr val="FFFFFF"/>
            </a:solidFill>
          </a:ln>
        </p:spPr>
        <p:txBody>
          <a:bodyPr wrap="square" lIns="0" tIns="0" rIns="0" bIns="0" rtlCol="0"/>
          <a:lstStyle/>
          <a:p>
            <a:endParaRPr/>
          </a:p>
        </p:txBody>
      </p:sp>
      <p:sp>
        <p:nvSpPr>
          <p:cNvPr id="9" name="object 9"/>
          <p:cNvSpPr/>
          <p:nvPr/>
        </p:nvSpPr>
        <p:spPr>
          <a:xfrm>
            <a:off x="5301234" y="875538"/>
            <a:ext cx="0" cy="5303520"/>
          </a:xfrm>
          <a:custGeom>
            <a:avLst/>
            <a:gdLst/>
            <a:ahLst/>
            <a:cxnLst/>
            <a:rect l="l" t="t" r="r" b="b"/>
            <a:pathLst>
              <a:path h="5303520">
                <a:moveTo>
                  <a:pt x="0" y="0"/>
                </a:moveTo>
                <a:lnTo>
                  <a:pt x="0" y="5303520"/>
                </a:lnTo>
              </a:path>
            </a:pathLst>
          </a:custGeom>
          <a:ln w="45720">
            <a:solidFill>
              <a:srgbClr val="C55A11"/>
            </a:solidFill>
          </a:ln>
        </p:spPr>
        <p:txBody>
          <a:bodyPr wrap="square" lIns="0" tIns="0" rIns="0" bIns="0" rtlCol="0"/>
          <a:lstStyle/>
          <a:p>
            <a:endParaRPr/>
          </a:p>
        </p:txBody>
      </p:sp>
      <p:sp>
        <p:nvSpPr>
          <p:cNvPr id="10" name="object 10"/>
          <p:cNvSpPr/>
          <p:nvPr/>
        </p:nvSpPr>
        <p:spPr>
          <a:xfrm>
            <a:off x="5278373" y="875538"/>
            <a:ext cx="45720" cy="5303520"/>
          </a:xfrm>
          <a:custGeom>
            <a:avLst/>
            <a:gdLst/>
            <a:ahLst/>
            <a:cxnLst/>
            <a:rect l="l" t="t" r="r" b="b"/>
            <a:pathLst>
              <a:path w="45720" h="5303520">
                <a:moveTo>
                  <a:pt x="0" y="5303520"/>
                </a:moveTo>
                <a:lnTo>
                  <a:pt x="45720" y="5303520"/>
                </a:lnTo>
                <a:lnTo>
                  <a:pt x="45720" y="0"/>
                </a:lnTo>
                <a:lnTo>
                  <a:pt x="0" y="0"/>
                </a:lnTo>
                <a:lnTo>
                  <a:pt x="0" y="5303520"/>
                </a:lnTo>
                <a:close/>
              </a:path>
            </a:pathLst>
          </a:custGeom>
          <a:ln w="12700">
            <a:solidFill>
              <a:srgbClr val="C55A11"/>
            </a:solidFill>
          </a:ln>
        </p:spPr>
        <p:txBody>
          <a:bodyPr wrap="square" lIns="0" tIns="0" rIns="0" bIns="0" rtlCol="0"/>
          <a:lstStyle/>
          <a:p>
            <a:endParaRPr/>
          </a:p>
        </p:txBody>
      </p:sp>
      <p:sp>
        <p:nvSpPr>
          <p:cNvPr id="13" name="object 13"/>
          <p:cNvSpPr/>
          <p:nvPr/>
        </p:nvSpPr>
        <p:spPr>
          <a:xfrm>
            <a:off x="1113282" y="866394"/>
            <a:ext cx="3827145" cy="649605"/>
          </a:xfrm>
          <a:custGeom>
            <a:avLst/>
            <a:gdLst/>
            <a:ahLst/>
            <a:cxnLst/>
            <a:rect l="l" t="t" r="r" b="b"/>
            <a:pathLst>
              <a:path w="3827145" h="649605">
                <a:moveTo>
                  <a:pt x="0" y="68071"/>
                </a:moveTo>
                <a:lnTo>
                  <a:pt x="5354" y="41576"/>
                </a:lnTo>
                <a:lnTo>
                  <a:pt x="19954" y="19938"/>
                </a:lnTo>
                <a:lnTo>
                  <a:pt x="41608" y="5349"/>
                </a:lnTo>
                <a:lnTo>
                  <a:pt x="68122" y="0"/>
                </a:lnTo>
                <a:lnTo>
                  <a:pt x="3758692" y="0"/>
                </a:lnTo>
                <a:lnTo>
                  <a:pt x="3785187" y="5349"/>
                </a:lnTo>
                <a:lnTo>
                  <a:pt x="3806825" y="19938"/>
                </a:lnTo>
                <a:lnTo>
                  <a:pt x="3821414" y="41576"/>
                </a:lnTo>
                <a:lnTo>
                  <a:pt x="3826764" y="68071"/>
                </a:lnTo>
                <a:lnTo>
                  <a:pt x="3826764" y="581151"/>
                </a:lnTo>
                <a:lnTo>
                  <a:pt x="3821414" y="607647"/>
                </a:lnTo>
                <a:lnTo>
                  <a:pt x="3806825" y="629285"/>
                </a:lnTo>
                <a:lnTo>
                  <a:pt x="3785187" y="643874"/>
                </a:lnTo>
                <a:lnTo>
                  <a:pt x="3758692" y="649223"/>
                </a:lnTo>
                <a:lnTo>
                  <a:pt x="68122" y="649223"/>
                </a:lnTo>
                <a:lnTo>
                  <a:pt x="41608" y="643874"/>
                </a:lnTo>
                <a:lnTo>
                  <a:pt x="19954" y="629284"/>
                </a:lnTo>
                <a:lnTo>
                  <a:pt x="5354" y="607647"/>
                </a:lnTo>
                <a:lnTo>
                  <a:pt x="0" y="581151"/>
                </a:lnTo>
                <a:lnTo>
                  <a:pt x="0" y="68071"/>
                </a:lnTo>
                <a:close/>
              </a:path>
            </a:pathLst>
          </a:custGeom>
          <a:ln w="12700">
            <a:solidFill>
              <a:srgbClr val="C55A11"/>
            </a:solidFill>
          </a:ln>
        </p:spPr>
        <p:txBody>
          <a:bodyPr wrap="square" lIns="0" tIns="0" rIns="0" bIns="0" rtlCol="0"/>
          <a:lstStyle/>
          <a:p>
            <a:endParaRPr/>
          </a:p>
        </p:txBody>
      </p:sp>
      <p:sp>
        <p:nvSpPr>
          <p:cNvPr id="14" name="object 14"/>
          <p:cNvSpPr txBox="1"/>
          <p:nvPr/>
        </p:nvSpPr>
        <p:spPr>
          <a:xfrm>
            <a:off x="2095880" y="1049273"/>
            <a:ext cx="1857375" cy="267335"/>
          </a:xfrm>
          <a:prstGeom prst="rect">
            <a:avLst/>
          </a:prstGeom>
        </p:spPr>
        <p:txBody>
          <a:bodyPr vert="horz" wrap="square" lIns="0" tIns="16510" rIns="0" bIns="0" rtlCol="0">
            <a:spAutoFit/>
          </a:bodyPr>
          <a:lstStyle/>
          <a:p>
            <a:pPr marL="12700">
              <a:lnSpc>
                <a:spcPct val="100000"/>
              </a:lnSpc>
              <a:spcBef>
                <a:spcPts val="130"/>
              </a:spcBef>
            </a:pPr>
            <a:r>
              <a:rPr sz="1550" b="1" spc="20" dirty="0">
                <a:solidFill>
                  <a:srgbClr val="C55A11"/>
                </a:solidFill>
                <a:latin typeface="Arial"/>
                <a:cs typeface="Arial"/>
              </a:rPr>
              <a:t>Logro </a:t>
            </a:r>
            <a:r>
              <a:rPr sz="1550" b="1" spc="15" dirty="0">
                <a:solidFill>
                  <a:srgbClr val="C55A11"/>
                </a:solidFill>
                <a:latin typeface="Arial"/>
                <a:cs typeface="Arial"/>
              </a:rPr>
              <a:t>de </a:t>
            </a:r>
            <a:r>
              <a:rPr sz="1550" b="1" spc="5" dirty="0">
                <a:solidFill>
                  <a:srgbClr val="C55A11"/>
                </a:solidFill>
                <a:latin typeface="Arial"/>
                <a:cs typeface="Arial"/>
              </a:rPr>
              <a:t>la </a:t>
            </a:r>
            <a:r>
              <a:rPr sz="1550" b="1" spc="15" dirty="0">
                <a:solidFill>
                  <a:srgbClr val="C55A11"/>
                </a:solidFill>
                <a:latin typeface="Arial"/>
                <a:cs typeface="Arial"/>
              </a:rPr>
              <a:t>Unidad</a:t>
            </a:r>
            <a:endParaRPr sz="1550">
              <a:latin typeface="Arial"/>
              <a:cs typeface="Arial"/>
            </a:endParaRPr>
          </a:p>
        </p:txBody>
      </p:sp>
      <p:sp>
        <p:nvSpPr>
          <p:cNvPr id="15" name="object 15"/>
          <p:cNvSpPr/>
          <p:nvPr/>
        </p:nvSpPr>
        <p:spPr>
          <a:xfrm>
            <a:off x="0" y="0"/>
            <a:ext cx="12193905" cy="6858000"/>
          </a:xfrm>
          <a:custGeom>
            <a:avLst/>
            <a:gdLst/>
            <a:ahLst/>
            <a:cxnLst/>
            <a:rect l="l" t="t" r="r" b="b"/>
            <a:pathLst>
              <a:path w="12193905" h="6858000">
                <a:moveTo>
                  <a:pt x="0" y="6858000"/>
                </a:moveTo>
                <a:lnTo>
                  <a:pt x="12193524" y="6858000"/>
                </a:lnTo>
                <a:lnTo>
                  <a:pt x="12193524" y="0"/>
                </a:lnTo>
                <a:lnTo>
                  <a:pt x="0" y="0"/>
                </a:lnTo>
                <a:lnTo>
                  <a:pt x="0" y="6858000"/>
                </a:lnTo>
                <a:close/>
              </a:path>
            </a:pathLst>
          </a:custGeom>
          <a:ln w="27431">
            <a:solidFill>
              <a:srgbClr val="000000"/>
            </a:solidFill>
          </a:ln>
        </p:spPr>
        <p:txBody>
          <a:bodyPr wrap="square" lIns="0" tIns="0" rIns="0" bIns="0" rtlCol="0"/>
          <a:lstStyle/>
          <a:p>
            <a:endParaRPr/>
          </a:p>
        </p:txBody>
      </p:sp>
      <p:pic>
        <p:nvPicPr>
          <p:cNvPr id="1026" name="Picture 2" descr="VENTAJAS DE LA SOCIEDAD DE LA INFORMACIÓN: -Elimina las barreras  geográficas, ya que cualquier persona puede acceder a la … | 3d human, Tax  refund, Positive symbols">
            <a:extLst>
              <a:ext uri="{FF2B5EF4-FFF2-40B4-BE49-F238E27FC236}">
                <a16:creationId xmlns:a16="http://schemas.microsoft.com/office/drawing/2014/main" id="{F2C82DE4-095C-4BA8-9FCA-C27B96B230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11132" y="2754577"/>
            <a:ext cx="2476500" cy="301942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Tiro al Blanco en RL - Home | Facebook">
            <a:extLst>
              <a:ext uri="{FF2B5EF4-FFF2-40B4-BE49-F238E27FC236}">
                <a16:creationId xmlns:a16="http://schemas.microsoft.com/office/drawing/2014/main" id="{957844FC-0F99-452D-BD24-44A8738D8E1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12064" y="2514600"/>
            <a:ext cx="2968136" cy="3259402"/>
          </a:xfrm>
          <a:prstGeom prst="rect">
            <a:avLst/>
          </a:prstGeom>
          <a:noFill/>
          <a:extLst>
            <a:ext uri="{909E8E84-426E-40DD-AFC4-6F175D3DCCD1}">
              <a14:hiddenFill xmlns:a14="http://schemas.microsoft.com/office/drawing/2010/main">
                <a:solidFill>
                  <a:srgbClr val="FFFFFF"/>
                </a:solidFill>
              </a14:hiddenFill>
            </a:ext>
          </a:extLst>
        </p:spPr>
      </p:pic>
      <p:sp>
        <p:nvSpPr>
          <p:cNvPr id="22" name="object 4">
            <a:extLst>
              <a:ext uri="{FF2B5EF4-FFF2-40B4-BE49-F238E27FC236}">
                <a16:creationId xmlns:a16="http://schemas.microsoft.com/office/drawing/2014/main" id="{15A6A818-0F8C-4A89-924D-B8C746E9C016}"/>
              </a:ext>
            </a:extLst>
          </p:cNvPr>
          <p:cNvSpPr txBox="1"/>
          <p:nvPr/>
        </p:nvSpPr>
        <p:spPr>
          <a:xfrm>
            <a:off x="1110996" y="1680239"/>
            <a:ext cx="3827145" cy="660437"/>
          </a:xfrm>
          <a:prstGeom prst="rect">
            <a:avLst/>
          </a:prstGeom>
        </p:spPr>
        <p:txBody>
          <a:bodyPr vert="horz" wrap="square" lIns="0" tIns="13970" rIns="0" bIns="0" rtlCol="0">
            <a:spAutoFit/>
          </a:bodyPr>
          <a:lstStyle/>
          <a:p>
            <a:pPr marL="90170" marR="74930" algn="just">
              <a:lnSpc>
                <a:spcPct val="99700"/>
              </a:lnSpc>
              <a:spcBef>
                <a:spcPts val="110"/>
              </a:spcBef>
            </a:pPr>
            <a:r>
              <a:rPr lang="es-MX" sz="1400" spc="-5" dirty="0">
                <a:latin typeface="Arial"/>
                <a:cs typeface="Arial"/>
              </a:rPr>
              <a:t>Al finalizar la unidad, el estudiante es capaz de realizar el ingreso de datos, utilizando instrucciones Transact SQL.</a:t>
            </a:r>
            <a:endParaRPr sz="1400" dirty="0">
              <a:latin typeface="Arial"/>
              <a:cs typeface="Arial"/>
            </a:endParaRPr>
          </a:p>
        </p:txBody>
      </p:sp>
      <p:sp>
        <p:nvSpPr>
          <p:cNvPr id="23" name="object 8">
            <a:extLst>
              <a:ext uri="{FF2B5EF4-FFF2-40B4-BE49-F238E27FC236}">
                <a16:creationId xmlns:a16="http://schemas.microsoft.com/office/drawing/2014/main" id="{318569AF-1326-4DD9-BC87-8DC745FAE42C}"/>
              </a:ext>
            </a:extLst>
          </p:cNvPr>
          <p:cNvSpPr txBox="1"/>
          <p:nvPr/>
        </p:nvSpPr>
        <p:spPr>
          <a:xfrm>
            <a:off x="6122266" y="1788281"/>
            <a:ext cx="4991522" cy="444352"/>
          </a:xfrm>
          <a:prstGeom prst="rect">
            <a:avLst/>
          </a:prstGeom>
        </p:spPr>
        <p:txBody>
          <a:bodyPr vert="horz" wrap="square" lIns="0" tIns="13335" rIns="0" bIns="0" rtlCol="0">
            <a:spAutoFit/>
          </a:bodyPr>
          <a:lstStyle/>
          <a:p>
            <a:pPr marL="12700" marR="5080" algn="just">
              <a:lnSpc>
                <a:spcPct val="100099"/>
              </a:lnSpc>
              <a:spcBef>
                <a:spcPts val="105"/>
              </a:spcBef>
            </a:pPr>
            <a:r>
              <a:rPr lang="es-MX" sz="1400" dirty="0">
                <a:latin typeface="Arial"/>
                <a:cs typeface="Arial"/>
              </a:rPr>
              <a:t>El estudiante utiliza las clases, métodos y objetos para ingresar los datos a una tabla.</a:t>
            </a:r>
            <a:endParaRPr sz="1400" dirty="0">
              <a:latin typeface="Arial"/>
              <a:cs typeface="Arial"/>
            </a:endParaRPr>
          </a:p>
        </p:txBody>
      </p:sp>
    </p:spTree>
    <p:extLst>
      <p:ext uri="{BB962C8B-B14F-4D97-AF65-F5344CB8AC3E}">
        <p14:creationId xmlns:p14="http://schemas.microsoft.com/office/powerpoint/2010/main" val="13584588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2EBD52E4-E04F-02A4-2216-2E9306DBC261}"/>
              </a:ext>
            </a:extLst>
          </p:cNvPr>
          <p:cNvPicPr>
            <a:picLocks noChangeAspect="1"/>
          </p:cNvPicPr>
          <p:nvPr/>
        </p:nvPicPr>
        <p:blipFill>
          <a:blip r:embed="rId2"/>
          <a:stretch>
            <a:fillRect/>
          </a:stretch>
        </p:blipFill>
        <p:spPr>
          <a:xfrm>
            <a:off x="76200" y="76200"/>
            <a:ext cx="5153512" cy="66294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Gráfico 5" descr="Mano con dedo índice apuntando a la derecha con relleno sólido">
            <a:extLst>
              <a:ext uri="{FF2B5EF4-FFF2-40B4-BE49-F238E27FC236}">
                <a16:creationId xmlns:a16="http://schemas.microsoft.com/office/drawing/2014/main" id="{08892876-6D8A-A421-C670-97A02AB7D9D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5400000">
            <a:off x="3322509" y="5821491"/>
            <a:ext cx="517783" cy="457202"/>
          </a:xfrm>
          <a:prstGeom prst="rect">
            <a:avLst/>
          </a:prstGeom>
        </p:spPr>
      </p:pic>
      <p:sp>
        <p:nvSpPr>
          <p:cNvPr id="7" name="CuadroTexto 6">
            <a:extLst>
              <a:ext uri="{FF2B5EF4-FFF2-40B4-BE49-F238E27FC236}">
                <a16:creationId xmlns:a16="http://schemas.microsoft.com/office/drawing/2014/main" id="{CE45864D-21D4-A33B-77D0-C13765E28A3B}"/>
              </a:ext>
            </a:extLst>
          </p:cNvPr>
          <p:cNvSpPr txBox="1"/>
          <p:nvPr/>
        </p:nvSpPr>
        <p:spPr>
          <a:xfrm>
            <a:off x="2473912" y="5486400"/>
            <a:ext cx="2631488" cy="338554"/>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pPr marL="0" indent="0">
              <a:buNone/>
            </a:pPr>
            <a:r>
              <a:rPr lang="es-ES" sz="1600" dirty="0"/>
              <a:t>Clic en el botón: Generate</a:t>
            </a:r>
            <a:endParaRPr lang="es-PE" sz="1600" dirty="0"/>
          </a:p>
        </p:txBody>
      </p:sp>
      <p:pic>
        <p:nvPicPr>
          <p:cNvPr id="9" name="Imagen 8">
            <a:extLst>
              <a:ext uri="{FF2B5EF4-FFF2-40B4-BE49-F238E27FC236}">
                <a16:creationId xmlns:a16="http://schemas.microsoft.com/office/drawing/2014/main" id="{D30CD1F8-CDB6-A38D-EFF4-C6D107221CC4}"/>
              </a:ext>
            </a:extLst>
          </p:cNvPr>
          <p:cNvPicPr>
            <a:picLocks noChangeAspect="1"/>
          </p:cNvPicPr>
          <p:nvPr/>
        </p:nvPicPr>
        <p:blipFill>
          <a:blip r:embed="rId5"/>
          <a:stretch>
            <a:fillRect/>
          </a:stretch>
        </p:blipFill>
        <p:spPr>
          <a:xfrm>
            <a:off x="5401322" y="1371600"/>
            <a:ext cx="6638278" cy="452891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 name="Gráfico 9" descr="Mano con dedo índice apuntando a la derecha con relleno sólido">
            <a:extLst>
              <a:ext uri="{FF2B5EF4-FFF2-40B4-BE49-F238E27FC236}">
                <a16:creationId xmlns:a16="http://schemas.microsoft.com/office/drawing/2014/main" id="{117AEAD2-F7B1-620C-2DB2-F679FC26D20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6200000">
            <a:off x="7368533" y="5410807"/>
            <a:ext cx="517783" cy="457202"/>
          </a:xfrm>
          <a:prstGeom prst="rect">
            <a:avLst/>
          </a:prstGeom>
        </p:spPr>
      </p:pic>
      <p:sp>
        <p:nvSpPr>
          <p:cNvPr id="11" name="CuadroTexto 10">
            <a:extLst>
              <a:ext uri="{FF2B5EF4-FFF2-40B4-BE49-F238E27FC236}">
                <a16:creationId xmlns:a16="http://schemas.microsoft.com/office/drawing/2014/main" id="{EC0ED1B8-3C5F-3277-BD88-B02D797B7918}"/>
              </a:ext>
            </a:extLst>
          </p:cNvPr>
          <p:cNvSpPr txBox="1"/>
          <p:nvPr/>
        </p:nvSpPr>
        <p:spPr>
          <a:xfrm>
            <a:off x="6436312" y="5867400"/>
            <a:ext cx="2631488" cy="338554"/>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pPr marL="0" indent="0">
              <a:buNone/>
            </a:pPr>
            <a:r>
              <a:rPr lang="es-ES" sz="1600" dirty="0"/>
              <a:t>Constructor sin parámetros</a:t>
            </a:r>
            <a:endParaRPr lang="es-PE" sz="1600" dirty="0"/>
          </a:p>
        </p:txBody>
      </p:sp>
    </p:spTree>
    <p:extLst>
      <p:ext uri="{BB962C8B-B14F-4D97-AF65-F5344CB8AC3E}">
        <p14:creationId xmlns:p14="http://schemas.microsoft.com/office/powerpoint/2010/main" val="25639679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esquinas redondeadas 1">
            <a:extLst>
              <a:ext uri="{FF2B5EF4-FFF2-40B4-BE49-F238E27FC236}">
                <a16:creationId xmlns:a16="http://schemas.microsoft.com/office/drawing/2014/main" id="{E97C240B-5129-C0FF-8AE4-650B27B905BD}"/>
              </a:ext>
            </a:extLst>
          </p:cNvPr>
          <p:cNvSpPr/>
          <p:nvPr/>
        </p:nvSpPr>
        <p:spPr>
          <a:xfrm>
            <a:off x="2133600" y="2971800"/>
            <a:ext cx="7751773" cy="643591"/>
          </a:xfrm>
          <a:prstGeom prst="roundRect">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a:noFill/>
          </a:ln>
          <a:effectLst>
            <a:glow rad="101600">
              <a:srgbClr val="F79646">
                <a:satMod val="175000"/>
                <a:alpha val="40000"/>
              </a:srgbClr>
            </a:glow>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algn="ctr">
              <a:buClrTx/>
            </a:pPr>
            <a:endParaRPr lang="es-ES" sz="3200" b="1" kern="1200" dirty="0">
              <a:solidFill>
                <a:prstClr val="white"/>
              </a:solidFill>
              <a:latin typeface="Calibri"/>
              <a:ea typeface="+mn-ea"/>
              <a:cs typeface="+mn-cs"/>
            </a:endParaRPr>
          </a:p>
          <a:p>
            <a:pPr algn="ctr">
              <a:buClrTx/>
            </a:pPr>
            <a:r>
              <a:rPr lang="es-ES" sz="3200" b="1" dirty="0">
                <a:solidFill>
                  <a:prstClr val="white"/>
                </a:solidFill>
                <a:latin typeface="Calibri"/>
              </a:rPr>
              <a:t>Constructor Con Parámetros</a:t>
            </a:r>
            <a:endParaRPr lang="es-ES" sz="3200" b="1" kern="1200" dirty="0">
              <a:solidFill>
                <a:prstClr val="white"/>
              </a:solidFill>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s-PE" sz="3200" b="1" i="0" u="none" strike="noStrike" kern="1200" cap="none" spc="0" normalizeH="0" baseline="0" noProof="0" dirty="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34696183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uadroTexto 6">
            <a:extLst>
              <a:ext uri="{FF2B5EF4-FFF2-40B4-BE49-F238E27FC236}">
                <a16:creationId xmlns:a16="http://schemas.microsoft.com/office/drawing/2014/main" id="{813C6EC7-1137-386D-9502-6E5837E7631E}"/>
              </a:ext>
            </a:extLst>
          </p:cNvPr>
          <p:cNvSpPr txBox="1"/>
          <p:nvPr/>
        </p:nvSpPr>
        <p:spPr>
          <a:xfrm>
            <a:off x="76200" y="304800"/>
            <a:ext cx="7467600" cy="6124754"/>
          </a:xfrm>
          <a:prstGeom prst="rect">
            <a:avLst/>
          </a:prstGeom>
          <a:noFill/>
        </p:spPr>
        <p:txBody>
          <a:bodyPr wrap="square">
            <a:spAutoFit/>
          </a:bodyPr>
          <a:lstStyle/>
          <a:p>
            <a:pPr marL="457200" indent="-457200" algn="just">
              <a:buFont typeface="Wingdings" panose="05000000000000000000" pitchFamily="2" charset="2"/>
              <a:buChar char="q"/>
            </a:pPr>
            <a:r>
              <a:rPr lang="es-ES" sz="2800" dirty="0"/>
              <a:t>Un constructor con parámetros en Java es un tipo de método especial en una clase que se utiliza para crear objetos de esa clase y pasar valores iniciales a sus atributos. A diferencia del constructor sin parámetros, el constructor con parámetros requiere que se le proporcionen argumentos al momento de crear una instancia de la clase.</a:t>
            </a:r>
          </a:p>
          <a:p>
            <a:pPr marL="457200" indent="-457200" algn="just">
              <a:buFont typeface="Wingdings" panose="05000000000000000000" pitchFamily="2" charset="2"/>
              <a:buChar char="q"/>
            </a:pPr>
            <a:endParaRPr lang="es-ES" sz="2800" dirty="0"/>
          </a:p>
          <a:p>
            <a:pPr marL="457200" indent="-457200" algn="just">
              <a:buFont typeface="Wingdings" panose="05000000000000000000" pitchFamily="2" charset="2"/>
              <a:buChar char="q"/>
            </a:pPr>
            <a:r>
              <a:rPr lang="es-ES" sz="2800" dirty="0"/>
              <a:t>Cuando se define un constructor con parámetros en una clase, se especifica los tipos y nombres de los parámetros que se esperan. Estos parámetros se utilizan para asignar valores iniciales a los atributos de la clase.</a:t>
            </a:r>
            <a:endParaRPr lang="es-PE" sz="2800" dirty="0"/>
          </a:p>
        </p:txBody>
      </p:sp>
      <p:pic>
        <p:nvPicPr>
          <p:cNvPr id="9" name="Imagen 8">
            <a:extLst>
              <a:ext uri="{FF2B5EF4-FFF2-40B4-BE49-F238E27FC236}">
                <a16:creationId xmlns:a16="http://schemas.microsoft.com/office/drawing/2014/main" id="{B6CC989E-E6A2-A45A-0FA2-09BC6A2CC9C9}"/>
              </a:ext>
            </a:extLst>
          </p:cNvPr>
          <p:cNvPicPr>
            <a:picLocks noChangeAspect="1"/>
          </p:cNvPicPr>
          <p:nvPr/>
        </p:nvPicPr>
        <p:blipFill>
          <a:blip r:embed="rId2"/>
          <a:stretch>
            <a:fillRect/>
          </a:stretch>
        </p:blipFill>
        <p:spPr>
          <a:xfrm>
            <a:off x="7620000" y="1828800"/>
            <a:ext cx="4434743" cy="333504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 name="Gráfico 9" descr="Mano con dedo índice apuntando a la derecha con relleno sólido">
            <a:extLst>
              <a:ext uri="{FF2B5EF4-FFF2-40B4-BE49-F238E27FC236}">
                <a16:creationId xmlns:a16="http://schemas.microsoft.com/office/drawing/2014/main" id="{06AFCD85-340D-CA8C-757D-976D2D860D1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a:off x="8382000" y="4648200"/>
            <a:ext cx="517783" cy="457202"/>
          </a:xfrm>
          <a:prstGeom prst="rect">
            <a:avLst/>
          </a:prstGeom>
        </p:spPr>
      </p:pic>
      <p:sp>
        <p:nvSpPr>
          <p:cNvPr id="11" name="CuadroTexto 10">
            <a:extLst>
              <a:ext uri="{FF2B5EF4-FFF2-40B4-BE49-F238E27FC236}">
                <a16:creationId xmlns:a16="http://schemas.microsoft.com/office/drawing/2014/main" id="{6E5B0B9D-99B7-AF9D-B8F7-1CC3986B3D8B}"/>
              </a:ext>
            </a:extLst>
          </p:cNvPr>
          <p:cNvSpPr txBox="1"/>
          <p:nvPr/>
        </p:nvSpPr>
        <p:spPr>
          <a:xfrm>
            <a:off x="8859095" y="4690646"/>
            <a:ext cx="1304925" cy="338554"/>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pPr marL="0" indent="0">
              <a:buNone/>
            </a:pPr>
            <a:r>
              <a:rPr lang="es-ES" sz="1600" dirty="0"/>
              <a:t>Clic derecho</a:t>
            </a:r>
            <a:endParaRPr lang="es-PE" sz="1600" dirty="0"/>
          </a:p>
        </p:txBody>
      </p:sp>
    </p:spTree>
    <p:extLst>
      <p:ext uri="{BB962C8B-B14F-4D97-AF65-F5344CB8AC3E}">
        <p14:creationId xmlns:p14="http://schemas.microsoft.com/office/powerpoint/2010/main" val="18702655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B54262B7-89BA-4EC1-A6AC-18FD7F78A140}"/>
              </a:ext>
            </a:extLst>
          </p:cNvPr>
          <p:cNvPicPr>
            <a:picLocks noChangeAspect="1"/>
          </p:cNvPicPr>
          <p:nvPr/>
        </p:nvPicPr>
        <p:blipFill>
          <a:blip r:embed="rId2"/>
          <a:stretch>
            <a:fillRect/>
          </a:stretch>
        </p:blipFill>
        <p:spPr>
          <a:xfrm>
            <a:off x="1785335" y="979862"/>
            <a:ext cx="7587265" cy="572573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Gráfico 5" descr="Mano con dedo índice apuntando a la derecha con relleno sólido">
            <a:extLst>
              <a:ext uri="{FF2B5EF4-FFF2-40B4-BE49-F238E27FC236}">
                <a16:creationId xmlns:a16="http://schemas.microsoft.com/office/drawing/2014/main" id="{00BDF735-7FA6-2CFE-79A2-867CBBABC5F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a:off x="5009305" y="5486397"/>
            <a:ext cx="517783" cy="457202"/>
          </a:xfrm>
          <a:prstGeom prst="rect">
            <a:avLst/>
          </a:prstGeom>
        </p:spPr>
      </p:pic>
      <p:sp>
        <p:nvSpPr>
          <p:cNvPr id="7" name="CuadroTexto 6">
            <a:extLst>
              <a:ext uri="{FF2B5EF4-FFF2-40B4-BE49-F238E27FC236}">
                <a16:creationId xmlns:a16="http://schemas.microsoft.com/office/drawing/2014/main" id="{A1D20746-7E95-2C8E-5A1D-FC2FA7E57C7F}"/>
              </a:ext>
            </a:extLst>
          </p:cNvPr>
          <p:cNvSpPr txBox="1"/>
          <p:nvPr/>
        </p:nvSpPr>
        <p:spPr>
          <a:xfrm>
            <a:off x="5486400" y="5528843"/>
            <a:ext cx="2631488" cy="338554"/>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pPr marL="0" indent="0">
              <a:buNone/>
            </a:pPr>
            <a:r>
              <a:rPr lang="es-ES" sz="1600" dirty="0"/>
              <a:t>Clic en la opción: Insert Code</a:t>
            </a:r>
            <a:endParaRPr lang="es-PE" sz="1600" dirty="0"/>
          </a:p>
        </p:txBody>
      </p:sp>
    </p:spTree>
    <p:extLst>
      <p:ext uri="{BB962C8B-B14F-4D97-AF65-F5344CB8AC3E}">
        <p14:creationId xmlns:p14="http://schemas.microsoft.com/office/powerpoint/2010/main" val="344137323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610CB07E-FE10-8382-12E2-A266D97A222A}"/>
              </a:ext>
            </a:extLst>
          </p:cNvPr>
          <p:cNvPicPr>
            <a:picLocks noChangeAspect="1"/>
          </p:cNvPicPr>
          <p:nvPr/>
        </p:nvPicPr>
        <p:blipFill>
          <a:blip r:embed="rId2"/>
          <a:stretch>
            <a:fillRect/>
          </a:stretch>
        </p:blipFill>
        <p:spPr>
          <a:xfrm>
            <a:off x="457200" y="114300"/>
            <a:ext cx="6553112" cy="66294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Gráfico 5" descr="Mano con dedo índice apuntando a la derecha con relleno sólido">
            <a:extLst>
              <a:ext uri="{FF2B5EF4-FFF2-40B4-BE49-F238E27FC236}">
                <a16:creationId xmlns:a16="http://schemas.microsoft.com/office/drawing/2014/main" id="{EB272DC4-5A42-9555-643B-7B2F6BB8DD8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a:off x="2438401" y="4876800"/>
            <a:ext cx="517783" cy="457202"/>
          </a:xfrm>
          <a:prstGeom prst="rect">
            <a:avLst/>
          </a:prstGeom>
        </p:spPr>
      </p:pic>
      <p:sp>
        <p:nvSpPr>
          <p:cNvPr id="7" name="CuadroTexto 6">
            <a:extLst>
              <a:ext uri="{FF2B5EF4-FFF2-40B4-BE49-F238E27FC236}">
                <a16:creationId xmlns:a16="http://schemas.microsoft.com/office/drawing/2014/main" id="{C20329E9-ABA2-805A-5B54-39F03B3DF0E4}"/>
              </a:ext>
            </a:extLst>
          </p:cNvPr>
          <p:cNvSpPr txBox="1"/>
          <p:nvPr/>
        </p:nvSpPr>
        <p:spPr>
          <a:xfrm>
            <a:off x="2915496" y="4919246"/>
            <a:ext cx="2647104" cy="338554"/>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pPr marL="0" indent="0">
              <a:buNone/>
            </a:pPr>
            <a:r>
              <a:rPr lang="es-ES" sz="1600" dirty="0"/>
              <a:t>Clic en la opción: Constructor</a:t>
            </a:r>
            <a:endParaRPr lang="es-PE" sz="1600" dirty="0"/>
          </a:p>
        </p:txBody>
      </p:sp>
      <p:pic>
        <p:nvPicPr>
          <p:cNvPr id="9" name="Imagen 8">
            <a:extLst>
              <a:ext uri="{FF2B5EF4-FFF2-40B4-BE49-F238E27FC236}">
                <a16:creationId xmlns:a16="http://schemas.microsoft.com/office/drawing/2014/main" id="{2D7A5FE8-22D2-E1EC-3066-BC88A1ADBAA7}"/>
              </a:ext>
            </a:extLst>
          </p:cNvPr>
          <p:cNvPicPr>
            <a:picLocks noChangeAspect="1"/>
          </p:cNvPicPr>
          <p:nvPr/>
        </p:nvPicPr>
        <p:blipFill>
          <a:blip r:embed="rId5"/>
          <a:stretch>
            <a:fillRect/>
          </a:stretch>
        </p:blipFill>
        <p:spPr>
          <a:xfrm>
            <a:off x="7162800" y="990600"/>
            <a:ext cx="4472300" cy="57531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 name="Gráfico 9" descr="Mano con dedo índice apuntando a la derecha con relleno sólido">
            <a:extLst>
              <a:ext uri="{FF2B5EF4-FFF2-40B4-BE49-F238E27FC236}">
                <a16:creationId xmlns:a16="http://schemas.microsoft.com/office/drawing/2014/main" id="{AE1C4051-AD4E-0E4C-AF37-55588F4380F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5400000">
            <a:off x="7401797" y="5456107"/>
            <a:ext cx="517783" cy="457202"/>
          </a:xfrm>
          <a:prstGeom prst="rect">
            <a:avLst/>
          </a:prstGeom>
        </p:spPr>
      </p:pic>
      <p:sp>
        <p:nvSpPr>
          <p:cNvPr id="11" name="CuadroTexto 10">
            <a:extLst>
              <a:ext uri="{FF2B5EF4-FFF2-40B4-BE49-F238E27FC236}">
                <a16:creationId xmlns:a16="http://schemas.microsoft.com/office/drawing/2014/main" id="{FD833448-8F02-2260-C90B-096A831EA2DA}"/>
              </a:ext>
            </a:extLst>
          </p:cNvPr>
          <p:cNvSpPr txBox="1"/>
          <p:nvPr/>
        </p:nvSpPr>
        <p:spPr>
          <a:xfrm>
            <a:off x="7162800" y="4876800"/>
            <a:ext cx="1564688" cy="584775"/>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pPr marL="0" indent="0">
              <a:buNone/>
            </a:pPr>
            <a:r>
              <a:rPr lang="es-ES" sz="1600" dirty="0"/>
              <a:t>Clic en el botón: Select All</a:t>
            </a:r>
            <a:endParaRPr lang="es-PE" sz="1600" dirty="0"/>
          </a:p>
        </p:txBody>
      </p:sp>
    </p:spTree>
    <p:extLst>
      <p:ext uri="{BB962C8B-B14F-4D97-AF65-F5344CB8AC3E}">
        <p14:creationId xmlns:p14="http://schemas.microsoft.com/office/powerpoint/2010/main" val="107060572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D9986085-258B-CCA8-5E83-BCB20F9AD006}"/>
              </a:ext>
            </a:extLst>
          </p:cNvPr>
          <p:cNvPicPr>
            <a:picLocks noChangeAspect="1"/>
          </p:cNvPicPr>
          <p:nvPr/>
        </p:nvPicPr>
        <p:blipFill>
          <a:blip r:embed="rId2"/>
          <a:stretch>
            <a:fillRect/>
          </a:stretch>
        </p:blipFill>
        <p:spPr>
          <a:xfrm>
            <a:off x="3276600" y="152400"/>
            <a:ext cx="5094276" cy="65532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Gráfico 5" descr="Mano con dedo índice apuntando a la derecha con relleno sólido">
            <a:extLst>
              <a:ext uri="{FF2B5EF4-FFF2-40B4-BE49-F238E27FC236}">
                <a16:creationId xmlns:a16="http://schemas.microsoft.com/office/drawing/2014/main" id="{E9E53E57-3290-34FE-6A4B-FF6743811E3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5400000">
            <a:off x="6487397" y="5837107"/>
            <a:ext cx="517783" cy="457202"/>
          </a:xfrm>
          <a:prstGeom prst="rect">
            <a:avLst/>
          </a:prstGeom>
        </p:spPr>
      </p:pic>
      <p:sp>
        <p:nvSpPr>
          <p:cNvPr id="7" name="CuadroTexto 6">
            <a:extLst>
              <a:ext uri="{FF2B5EF4-FFF2-40B4-BE49-F238E27FC236}">
                <a16:creationId xmlns:a16="http://schemas.microsoft.com/office/drawing/2014/main" id="{FCFFBDB3-844B-0FA0-E45C-D904D55176C5}"/>
              </a:ext>
            </a:extLst>
          </p:cNvPr>
          <p:cNvSpPr txBox="1"/>
          <p:nvPr/>
        </p:nvSpPr>
        <p:spPr>
          <a:xfrm>
            <a:off x="6096000" y="5257800"/>
            <a:ext cx="1564688" cy="584775"/>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pPr marL="0" indent="0">
              <a:buNone/>
            </a:pPr>
            <a:r>
              <a:rPr lang="es-ES" sz="1600" dirty="0"/>
              <a:t>Clic en el botón: Select All</a:t>
            </a:r>
            <a:endParaRPr lang="es-PE" sz="1600" dirty="0"/>
          </a:p>
        </p:txBody>
      </p:sp>
    </p:spTree>
    <p:extLst>
      <p:ext uri="{BB962C8B-B14F-4D97-AF65-F5344CB8AC3E}">
        <p14:creationId xmlns:p14="http://schemas.microsoft.com/office/powerpoint/2010/main" val="98314176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5EEF2604-5E68-BD36-5326-AD9DF2F74569}"/>
              </a:ext>
            </a:extLst>
          </p:cNvPr>
          <p:cNvPicPr>
            <a:picLocks noChangeAspect="1"/>
          </p:cNvPicPr>
          <p:nvPr/>
        </p:nvPicPr>
        <p:blipFill>
          <a:blip r:embed="rId2"/>
          <a:stretch>
            <a:fillRect/>
          </a:stretch>
        </p:blipFill>
        <p:spPr>
          <a:xfrm>
            <a:off x="197694" y="990600"/>
            <a:ext cx="11765706" cy="5715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3" name="Gráfico 2" descr="Mano con dedo índice apuntando a la derecha con relleno sólido">
            <a:extLst>
              <a:ext uri="{FF2B5EF4-FFF2-40B4-BE49-F238E27FC236}">
                <a16:creationId xmlns:a16="http://schemas.microsoft.com/office/drawing/2014/main" id="{5B54CCF9-54AB-4B23-775E-612D61D4616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5400000">
            <a:off x="5075110" y="2849691"/>
            <a:ext cx="517783" cy="457202"/>
          </a:xfrm>
          <a:prstGeom prst="rect">
            <a:avLst/>
          </a:prstGeom>
        </p:spPr>
      </p:pic>
      <p:sp>
        <p:nvSpPr>
          <p:cNvPr id="6" name="CuadroTexto 5">
            <a:extLst>
              <a:ext uri="{FF2B5EF4-FFF2-40B4-BE49-F238E27FC236}">
                <a16:creationId xmlns:a16="http://schemas.microsoft.com/office/drawing/2014/main" id="{46C54317-FC45-A91E-CDD0-EC3157DA1831}"/>
              </a:ext>
            </a:extLst>
          </p:cNvPr>
          <p:cNvSpPr txBox="1"/>
          <p:nvPr/>
        </p:nvSpPr>
        <p:spPr>
          <a:xfrm>
            <a:off x="4246859" y="2514600"/>
            <a:ext cx="2631488" cy="338554"/>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pPr marL="0" indent="0">
              <a:buNone/>
            </a:pPr>
            <a:r>
              <a:rPr lang="es-ES" sz="1600" dirty="0"/>
              <a:t>Constructor con parámetros</a:t>
            </a:r>
            <a:endParaRPr lang="es-PE" sz="1600" dirty="0"/>
          </a:p>
        </p:txBody>
      </p:sp>
    </p:spTree>
    <p:extLst>
      <p:ext uri="{BB962C8B-B14F-4D97-AF65-F5344CB8AC3E}">
        <p14:creationId xmlns:p14="http://schemas.microsoft.com/office/powerpoint/2010/main" val="262033950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esquinas redondeadas 1">
            <a:extLst>
              <a:ext uri="{FF2B5EF4-FFF2-40B4-BE49-F238E27FC236}">
                <a16:creationId xmlns:a16="http://schemas.microsoft.com/office/drawing/2014/main" id="{C9FF4C1F-55CA-E347-FF86-F61842069CAE}"/>
              </a:ext>
            </a:extLst>
          </p:cNvPr>
          <p:cNvSpPr/>
          <p:nvPr/>
        </p:nvSpPr>
        <p:spPr>
          <a:xfrm>
            <a:off x="2514600" y="2971800"/>
            <a:ext cx="7751773" cy="643591"/>
          </a:xfrm>
          <a:prstGeom prst="roundRect">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a:noFill/>
          </a:ln>
          <a:effectLst>
            <a:glow rad="101600">
              <a:srgbClr val="F79646">
                <a:satMod val="175000"/>
                <a:alpha val="40000"/>
              </a:srgbClr>
            </a:glow>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algn="ctr">
              <a:buClrTx/>
            </a:pPr>
            <a:endParaRPr lang="es-ES" sz="3200" b="1" kern="1200" dirty="0">
              <a:solidFill>
                <a:prstClr val="white"/>
              </a:solidFill>
              <a:latin typeface="Calibri"/>
              <a:ea typeface="+mn-ea"/>
              <a:cs typeface="+mn-cs"/>
            </a:endParaRPr>
          </a:p>
          <a:p>
            <a:pPr algn="ctr">
              <a:buClrTx/>
            </a:pPr>
            <a:r>
              <a:rPr lang="es-ES" sz="3200" b="1" dirty="0">
                <a:solidFill>
                  <a:prstClr val="white"/>
                </a:solidFill>
                <a:latin typeface="Calibri"/>
              </a:rPr>
              <a:t>Getters y Setters</a:t>
            </a:r>
            <a:endParaRPr lang="es-ES" sz="3200" b="1" kern="1200" dirty="0">
              <a:solidFill>
                <a:prstClr val="white"/>
              </a:solidFill>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s-PE" sz="3200" b="1" i="0" u="none" strike="noStrike" kern="1200" cap="none" spc="0" normalizeH="0" baseline="0" noProof="0" dirty="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245431530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FDFA50BA-1AA4-9E48-8852-DBE8E074B75C}"/>
              </a:ext>
            </a:extLst>
          </p:cNvPr>
          <p:cNvPicPr>
            <a:picLocks noChangeAspect="1"/>
          </p:cNvPicPr>
          <p:nvPr/>
        </p:nvPicPr>
        <p:blipFill>
          <a:blip r:embed="rId2"/>
          <a:stretch>
            <a:fillRect/>
          </a:stretch>
        </p:blipFill>
        <p:spPr>
          <a:xfrm>
            <a:off x="914400" y="990600"/>
            <a:ext cx="10469692" cy="575297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Gráfico 5" descr="Mano con dedo índice apuntando a la derecha con relleno sólido">
            <a:extLst>
              <a:ext uri="{FF2B5EF4-FFF2-40B4-BE49-F238E27FC236}">
                <a16:creationId xmlns:a16="http://schemas.microsoft.com/office/drawing/2014/main" id="{94C5F78C-FAD7-0E46-39B8-4458B01BE2B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a:off x="1732705" y="6053554"/>
            <a:ext cx="517783" cy="457202"/>
          </a:xfrm>
          <a:prstGeom prst="rect">
            <a:avLst/>
          </a:prstGeom>
        </p:spPr>
      </p:pic>
      <p:sp>
        <p:nvSpPr>
          <p:cNvPr id="7" name="CuadroTexto 6">
            <a:extLst>
              <a:ext uri="{FF2B5EF4-FFF2-40B4-BE49-F238E27FC236}">
                <a16:creationId xmlns:a16="http://schemas.microsoft.com/office/drawing/2014/main" id="{C73D89F5-AB0C-910A-9B25-D8743994998C}"/>
              </a:ext>
            </a:extLst>
          </p:cNvPr>
          <p:cNvSpPr txBox="1"/>
          <p:nvPr/>
        </p:nvSpPr>
        <p:spPr>
          <a:xfrm>
            <a:off x="2209800" y="6096000"/>
            <a:ext cx="1295400" cy="338554"/>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pPr marL="0" indent="0">
              <a:buNone/>
            </a:pPr>
            <a:r>
              <a:rPr lang="es-ES" sz="1600" dirty="0"/>
              <a:t>Clic derecho</a:t>
            </a:r>
            <a:endParaRPr lang="es-PE" sz="1600" dirty="0"/>
          </a:p>
        </p:txBody>
      </p:sp>
    </p:spTree>
    <p:extLst>
      <p:ext uri="{BB962C8B-B14F-4D97-AF65-F5344CB8AC3E}">
        <p14:creationId xmlns:p14="http://schemas.microsoft.com/office/powerpoint/2010/main" val="2681268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2F0CB829-A4A9-D10B-9229-6E3B1350B814}"/>
              </a:ext>
            </a:extLst>
          </p:cNvPr>
          <p:cNvPicPr>
            <a:picLocks noChangeAspect="1"/>
          </p:cNvPicPr>
          <p:nvPr/>
        </p:nvPicPr>
        <p:blipFill>
          <a:blip r:embed="rId2"/>
          <a:stretch>
            <a:fillRect/>
          </a:stretch>
        </p:blipFill>
        <p:spPr>
          <a:xfrm>
            <a:off x="979540" y="990599"/>
            <a:ext cx="10526660" cy="576068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Gráfico 5" descr="Mano con dedo índice apuntando a la derecha con relleno sólido">
            <a:extLst>
              <a:ext uri="{FF2B5EF4-FFF2-40B4-BE49-F238E27FC236}">
                <a16:creationId xmlns:a16="http://schemas.microsoft.com/office/drawing/2014/main" id="{E451CD45-2887-61FF-4416-409DE8595E6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a:off x="3505201" y="4572000"/>
            <a:ext cx="517783" cy="457202"/>
          </a:xfrm>
          <a:prstGeom prst="rect">
            <a:avLst/>
          </a:prstGeom>
        </p:spPr>
      </p:pic>
      <p:sp>
        <p:nvSpPr>
          <p:cNvPr id="7" name="CuadroTexto 6">
            <a:extLst>
              <a:ext uri="{FF2B5EF4-FFF2-40B4-BE49-F238E27FC236}">
                <a16:creationId xmlns:a16="http://schemas.microsoft.com/office/drawing/2014/main" id="{E970826E-A899-8213-1BCB-4CC3C60761A3}"/>
              </a:ext>
            </a:extLst>
          </p:cNvPr>
          <p:cNvSpPr txBox="1"/>
          <p:nvPr/>
        </p:nvSpPr>
        <p:spPr>
          <a:xfrm>
            <a:off x="3982296" y="4614446"/>
            <a:ext cx="2631488" cy="338554"/>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pPr marL="0" indent="0">
              <a:buNone/>
            </a:pPr>
            <a:r>
              <a:rPr lang="es-ES" sz="1600" dirty="0"/>
              <a:t>Clic en la opción: Insert Code</a:t>
            </a:r>
            <a:endParaRPr lang="es-PE" sz="1600" dirty="0"/>
          </a:p>
        </p:txBody>
      </p:sp>
    </p:spTree>
    <p:extLst>
      <p:ext uri="{BB962C8B-B14F-4D97-AF65-F5344CB8AC3E}">
        <p14:creationId xmlns:p14="http://schemas.microsoft.com/office/powerpoint/2010/main" val="29030057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7264908" y="388620"/>
            <a:ext cx="4348916" cy="683895"/>
          </a:xfrm>
          <a:custGeom>
            <a:avLst/>
            <a:gdLst/>
            <a:ahLst/>
            <a:cxnLst/>
            <a:rect l="l" t="t" r="r" b="b"/>
            <a:pathLst>
              <a:path w="4368165" h="683894">
                <a:moveTo>
                  <a:pt x="4253611" y="0"/>
                </a:moveTo>
                <a:lnTo>
                  <a:pt x="114046" y="0"/>
                </a:lnTo>
                <a:lnTo>
                  <a:pt x="69596" y="9016"/>
                </a:lnTo>
                <a:lnTo>
                  <a:pt x="33400" y="33400"/>
                </a:lnTo>
                <a:lnTo>
                  <a:pt x="9017" y="69595"/>
                </a:lnTo>
                <a:lnTo>
                  <a:pt x="0" y="114045"/>
                </a:lnTo>
                <a:lnTo>
                  <a:pt x="0" y="569721"/>
                </a:lnTo>
                <a:lnTo>
                  <a:pt x="9017" y="614171"/>
                </a:lnTo>
                <a:lnTo>
                  <a:pt x="33400" y="650366"/>
                </a:lnTo>
                <a:lnTo>
                  <a:pt x="69596" y="674751"/>
                </a:lnTo>
                <a:lnTo>
                  <a:pt x="114046" y="683767"/>
                </a:lnTo>
                <a:lnTo>
                  <a:pt x="4253611" y="683767"/>
                </a:lnTo>
                <a:lnTo>
                  <a:pt x="4298061" y="674751"/>
                </a:lnTo>
                <a:lnTo>
                  <a:pt x="4334256" y="650366"/>
                </a:lnTo>
                <a:lnTo>
                  <a:pt x="4358640" y="614171"/>
                </a:lnTo>
                <a:lnTo>
                  <a:pt x="4367657" y="569721"/>
                </a:lnTo>
                <a:lnTo>
                  <a:pt x="4367657" y="114045"/>
                </a:lnTo>
                <a:lnTo>
                  <a:pt x="4358640" y="69595"/>
                </a:lnTo>
                <a:lnTo>
                  <a:pt x="4334256" y="33400"/>
                </a:lnTo>
                <a:lnTo>
                  <a:pt x="4298061" y="9016"/>
                </a:lnTo>
                <a:lnTo>
                  <a:pt x="4253611" y="0"/>
                </a:lnTo>
                <a:close/>
              </a:path>
            </a:pathLst>
          </a:custGeom>
          <a:solidFill>
            <a:srgbClr val="FAD12C"/>
          </a:solidFill>
        </p:spPr>
        <p:txBody>
          <a:bodyPr wrap="square" lIns="0" tIns="0" rIns="0" bIns="0" rtlCol="0"/>
          <a:lstStyle/>
          <a:p>
            <a:pPr algn="ctr"/>
            <a:endParaRPr dirty="0"/>
          </a:p>
        </p:txBody>
      </p:sp>
      <p:sp>
        <p:nvSpPr>
          <p:cNvPr id="3" name="object 3"/>
          <p:cNvSpPr txBox="1"/>
          <p:nvPr/>
        </p:nvSpPr>
        <p:spPr>
          <a:xfrm>
            <a:off x="8839200" y="534669"/>
            <a:ext cx="1295400" cy="382156"/>
          </a:xfrm>
          <a:prstGeom prst="rect">
            <a:avLst/>
          </a:prstGeom>
        </p:spPr>
        <p:txBody>
          <a:bodyPr vert="horz" wrap="square" lIns="0" tIns="12700" rIns="0" bIns="0" rtlCol="0">
            <a:spAutoFit/>
          </a:bodyPr>
          <a:lstStyle/>
          <a:p>
            <a:pPr marL="12700">
              <a:lnSpc>
                <a:spcPct val="100000"/>
              </a:lnSpc>
              <a:spcBef>
                <a:spcPts val="100"/>
              </a:spcBef>
            </a:pPr>
            <a:r>
              <a:rPr lang="es-PE" sz="2400" b="1" spc="-5" dirty="0">
                <a:solidFill>
                  <a:srgbClr val="1F3861"/>
                </a:solidFill>
                <a:latin typeface="Segoe UI"/>
                <a:cs typeface="Segoe UI"/>
              </a:rPr>
              <a:t>Sesió</a:t>
            </a:r>
            <a:r>
              <a:rPr sz="2400" b="1" spc="-5" dirty="0">
                <a:solidFill>
                  <a:srgbClr val="1F3861"/>
                </a:solidFill>
                <a:latin typeface="Segoe UI"/>
                <a:cs typeface="Segoe UI"/>
              </a:rPr>
              <a:t>n</a:t>
            </a:r>
            <a:r>
              <a:rPr sz="2400" b="1" spc="-180" dirty="0">
                <a:solidFill>
                  <a:srgbClr val="1F3861"/>
                </a:solidFill>
                <a:latin typeface="Segoe UI"/>
                <a:cs typeface="Segoe UI"/>
              </a:rPr>
              <a:t> </a:t>
            </a:r>
            <a:r>
              <a:rPr lang="es-PE" sz="2400" b="1" spc="-180" dirty="0">
                <a:solidFill>
                  <a:srgbClr val="1F3861"/>
                </a:solidFill>
                <a:latin typeface="Segoe UI"/>
                <a:cs typeface="Segoe UI"/>
              </a:rPr>
              <a:t>5</a:t>
            </a:r>
            <a:endParaRPr sz="2400" dirty="0">
              <a:latin typeface="Segoe UI"/>
              <a:cs typeface="Segoe UI"/>
            </a:endParaRPr>
          </a:p>
        </p:txBody>
      </p:sp>
      <p:pic>
        <p:nvPicPr>
          <p:cNvPr id="9" name="Imagen 8">
            <a:extLst>
              <a:ext uri="{FF2B5EF4-FFF2-40B4-BE49-F238E27FC236}">
                <a16:creationId xmlns:a16="http://schemas.microsoft.com/office/drawing/2014/main" id="{2078172E-C2B3-2F2E-287A-FD80FE8FC609}"/>
              </a:ext>
            </a:extLst>
          </p:cNvPr>
          <p:cNvPicPr>
            <a:picLocks noChangeAspect="1"/>
          </p:cNvPicPr>
          <p:nvPr/>
        </p:nvPicPr>
        <p:blipFill>
          <a:blip r:embed="rId2"/>
          <a:stretch>
            <a:fillRect/>
          </a:stretch>
        </p:blipFill>
        <p:spPr>
          <a:xfrm>
            <a:off x="1066800" y="-5499"/>
            <a:ext cx="2667000" cy="6858000"/>
          </a:xfrm>
          <a:prstGeom prst="rect">
            <a:avLst/>
          </a:prstGeom>
        </p:spPr>
      </p:pic>
      <p:sp>
        <p:nvSpPr>
          <p:cNvPr id="15" name="Rectángulo: esquinas redondeadas 14">
            <a:extLst>
              <a:ext uri="{FF2B5EF4-FFF2-40B4-BE49-F238E27FC236}">
                <a16:creationId xmlns:a16="http://schemas.microsoft.com/office/drawing/2014/main" id="{97EA819F-8132-8149-2935-D3CFD73CA746}"/>
              </a:ext>
            </a:extLst>
          </p:cNvPr>
          <p:cNvSpPr/>
          <p:nvPr/>
        </p:nvSpPr>
        <p:spPr>
          <a:xfrm>
            <a:off x="3200398" y="1447800"/>
            <a:ext cx="7751773" cy="643591"/>
          </a:xfrm>
          <a:prstGeom prst="roundRect">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a:noFill/>
          </a:ln>
          <a:effectLst>
            <a:glow rad="101600">
              <a:srgbClr val="F79646">
                <a:satMod val="175000"/>
                <a:alpha val="40000"/>
              </a:srgbClr>
            </a:glow>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algn="ctr">
              <a:buClrTx/>
            </a:pPr>
            <a:endParaRPr lang="es-ES" sz="3200" b="1" kern="1200" dirty="0">
              <a:solidFill>
                <a:prstClr val="white"/>
              </a:solidFill>
              <a:latin typeface="Calibri"/>
              <a:ea typeface="+mn-ea"/>
              <a:cs typeface="+mn-cs"/>
            </a:endParaRPr>
          </a:p>
          <a:p>
            <a:pPr algn="ctr">
              <a:buClrTx/>
            </a:pPr>
            <a:r>
              <a:rPr lang="es-ES" sz="3200" b="1" dirty="0">
                <a:solidFill>
                  <a:prstClr val="white"/>
                </a:solidFill>
                <a:latin typeface="Calibri"/>
              </a:rPr>
              <a:t>¿Qué es una clase Entidad?</a:t>
            </a:r>
            <a:endParaRPr lang="es-ES" sz="3200" b="1" kern="1200" dirty="0">
              <a:solidFill>
                <a:prstClr val="white"/>
              </a:solidFill>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s-PE" sz="3200" b="1" i="0" u="none" strike="noStrike" kern="1200" cap="none" spc="0" normalizeH="0" baseline="0" noProof="0" dirty="0">
              <a:ln>
                <a:noFill/>
              </a:ln>
              <a:solidFill>
                <a:prstClr val="white"/>
              </a:solidFill>
              <a:effectLst/>
              <a:uLnTx/>
              <a:uFillTx/>
              <a:latin typeface="Calibri"/>
              <a:ea typeface="+mn-ea"/>
              <a:cs typeface="+mn-cs"/>
            </a:endParaRPr>
          </a:p>
        </p:txBody>
      </p:sp>
      <p:sp>
        <p:nvSpPr>
          <p:cNvPr id="10" name="Rectángulo: esquinas redondeadas 9">
            <a:extLst>
              <a:ext uri="{FF2B5EF4-FFF2-40B4-BE49-F238E27FC236}">
                <a16:creationId xmlns:a16="http://schemas.microsoft.com/office/drawing/2014/main" id="{184ADAF9-3683-FA9C-1E44-02B732974C28}"/>
              </a:ext>
            </a:extLst>
          </p:cNvPr>
          <p:cNvSpPr/>
          <p:nvPr/>
        </p:nvSpPr>
        <p:spPr>
          <a:xfrm>
            <a:off x="3200398" y="2121773"/>
            <a:ext cx="7751773" cy="643591"/>
          </a:xfrm>
          <a:prstGeom prst="roundRect">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a:noFill/>
          </a:ln>
          <a:effectLst>
            <a:glow rad="101600">
              <a:srgbClr val="F79646">
                <a:satMod val="175000"/>
                <a:alpha val="40000"/>
              </a:srgbClr>
            </a:glow>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algn="ctr">
              <a:buClrTx/>
            </a:pPr>
            <a:endParaRPr lang="es-ES" sz="3200" b="1" kern="1200" dirty="0">
              <a:solidFill>
                <a:prstClr val="white"/>
              </a:solidFill>
              <a:latin typeface="Calibri"/>
              <a:ea typeface="+mn-ea"/>
              <a:cs typeface="+mn-cs"/>
            </a:endParaRPr>
          </a:p>
          <a:p>
            <a:pPr algn="ctr">
              <a:buClrTx/>
            </a:pPr>
            <a:r>
              <a:rPr lang="es-ES" sz="3200" b="1" dirty="0">
                <a:solidFill>
                  <a:prstClr val="white"/>
                </a:solidFill>
                <a:latin typeface="Calibri"/>
              </a:rPr>
              <a:t>¿Qué es un Atributo?</a:t>
            </a:r>
            <a:endParaRPr lang="es-ES" sz="3200" b="1" kern="1200" dirty="0">
              <a:solidFill>
                <a:prstClr val="white"/>
              </a:solidFill>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s-PE" sz="3200" b="1" i="0" u="none" strike="noStrike" kern="1200" cap="none" spc="0" normalizeH="0" baseline="0" noProof="0" dirty="0">
              <a:ln>
                <a:noFill/>
              </a:ln>
              <a:solidFill>
                <a:prstClr val="white"/>
              </a:solidFill>
              <a:effectLst/>
              <a:uLnTx/>
              <a:uFillTx/>
              <a:latin typeface="Calibri"/>
              <a:ea typeface="+mn-ea"/>
              <a:cs typeface="+mn-cs"/>
            </a:endParaRPr>
          </a:p>
        </p:txBody>
      </p:sp>
      <p:sp>
        <p:nvSpPr>
          <p:cNvPr id="11" name="Rectángulo: esquinas redondeadas 10">
            <a:extLst>
              <a:ext uri="{FF2B5EF4-FFF2-40B4-BE49-F238E27FC236}">
                <a16:creationId xmlns:a16="http://schemas.microsoft.com/office/drawing/2014/main" id="{F6E8251D-BD30-803B-7856-96E1FBFAB206}"/>
              </a:ext>
            </a:extLst>
          </p:cNvPr>
          <p:cNvSpPr/>
          <p:nvPr/>
        </p:nvSpPr>
        <p:spPr>
          <a:xfrm>
            <a:off x="3200398" y="2795746"/>
            <a:ext cx="7751773" cy="643591"/>
          </a:xfrm>
          <a:prstGeom prst="roundRect">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a:noFill/>
          </a:ln>
          <a:effectLst>
            <a:glow rad="101600">
              <a:srgbClr val="F79646">
                <a:satMod val="175000"/>
                <a:alpha val="40000"/>
              </a:srgbClr>
            </a:glow>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algn="ctr">
              <a:buClrTx/>
            </a:pPr>
            <a:endParaRPr lang="es-ES" sz="3200" b="1" kern="1200" dirty="0">
              <a:solidFill>
                <a:prstClr val="white"/>
              </a:solidFill>
              <a:latin typeface="Calibri"/>
              <a:ea typeface="+mn-ea"/>
              <a:cs typeface="+mn-cs"/>
            </a:endParaRPr>
          </a:p>
          <a:p>
            <a:pPr algn="ctr">
              <a:buClrTx/>
            </a:pPr>
            <a:r>
              <a:rPr lang="es-ES" sz="3200" b="1" dirty="0">
                <a:solidFill>
                  <a:prstClr val="white"/>
                </a:solidFill>
                <a:latin typeface="Calibri"/>
              </a:rPr>
              <a:t>get y set</a:t>
            </a:r>
            <a:endParaRPr lang="es-ES" sz="3200" b="1" kern="1200" dirty="0">
              <a:solidFill>
                <a:prstClr val="white"/>
              </a:solidFill>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s-PE" sz="3200" b="1" i="0" u="none" strike="noStrike" kern="1200" cap="none" spc="0" normalizeH="0" baseline="0" noProof="0" dirty="0">
              <a:ln>
                <a:noFill/>
              </a:ln>
              <a:solidFill>
                <a:prstClr val="white"/>
              </a:solidFill>
              <a:effectLst/>
              <a:uLnTx/>
              <a:uFillTx/>
              <a:latin typeface="Calibri"/>
              <a:ea typeface="+mn-ea"/>
              <a:cs typeface="+mn-cs"/>
            </a:endParaRPr>
          </a:p>
        </p:txBody>
      </p:sp>
      <p:sp>
        <p:nvSpPr>
          <p:cNvPr id="12" name="Rectángulo: esquinas redondeadas 11">
            <a:extLst>
              <a:ext uri="{FF2B5EF4-FFF2-40B4-BE49-F238E27FC236}">
                <a16:creationId xmlns:a16="http://schemas.microsoft.com/office/drawing/2014/main" id="{289039FA-C887-8441-EFE5-ABBDE82F52E6}"/>
              </a:ext>
            </a:extLst>
          </p:cNvPr>
          <p:cNvSpPr/>
          <p:nvPr/>
        </p:nvSpPr>
        <p:spPr>
          <a:xfrm>
            <a:off x="3200398" y="3469719"/>
            <a:ext cx="7751773" cy="643591"/>
          </a:xfrm>
          <a:prstGeom prst="roundRect">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a:noFill/>
          </a:ln>
          <a:effectLst>
            <a:glow rad="101600">
              <a:srgbClr val="F79646">
                <a:satMod val="175000"/>
                <a:alpha val="40000"/>
              </a:srgbClr>
            </a:glow>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algn="ctr">
              <a:buClrTx/>
            </a:pPr>
            <a:endParaRPr lang="es-ES" sz="3200" b="1" kern="1200" dirty="0">
              <a:solidFill>
                <a:prstClr val="white"/>
              </a:solidFill>
              <a:latin typeface="Calibri"/>
              <a:ea typeface="+mn-ea"/>
              <a:cs typeface="+mn-cs"/>
            </a:endParaRPr>
          </a:p>
          <a:p>
            <a:pPr algn="ctr">
              <a:buClrTx/>
            </a:pPr>
            <a:r>
              <a:rPr lang="es-ES" sz="3200" b="1" dirty="0">
                <a:solidFill>
                  <a:prstClr val="white"/>
                </a:solidFill>
                <a:latin typeface="Calibri"/>
              </a:rPr>
              <a:t>Crear Un Package De Entidades</a:t>
            </a:r>
            <a:endParaRPr lang="es-ES" sz="3200" b="1" kern="1200" dirty="0">
              <a:solidFill>
                <a:prstClr val="white"/>
              </a:solidFill>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s-PE" sz="3200" b="1" i="0" u="none" strike="noStrike" kern="1200" cap="none" spc="0" normalizeH="0" baseline="0" noProof="0" dirty="0">
              <a:ln>
                <a:noFill/>
              </a:ln>
              <a:solidFill>
                <a:prstClr val="white"/>
              </a:solidFill>
              <a:effectLst/>
              <a:uLnTx/>
              <a:uFillTx/>
              <a:latin typeface="Calibri"/>
              <a:ea typeface="+mn-ea"/>
              <a:cs typeface="+mn-cs"/>
            </a:endParaRPr>
          </a:p>
        </p:txBody>
      </p:sp>
      <p:sp>
        <p:nvSpPr>
          <p:cNvPr id="13" name="Rectángulo: esquinas redondeadas 12">
            <a:extLst>
              <a:ext uri="{FF2B5EF4-FFF2-40B4-BE49-F238E27FC236}">
                <a16:creationId xmlns:a16="http://schemas.microsoft.com/office/drawing/2014/main" id="{53F0E313-45F6-D8F9-AE99-78318D880603}"/>
              </a:ext>
            </a:extLst>
          </p:cNvPr>
          <p:cNvSpPr/>
          <p:nvPr/>
        </p:nvSpPr>
        <p:spPr>
          <a:xfrm>
            <a:off x="3200398" y="4143692"/>
            <a:ext cx="7751773" cy="643591"/>
          </a:xfrm>
          <a:prstGeom prst="roundRect">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a:noFill/>
          </a:ln>
          <a:effectLst>
            <a:glow rad="101600">
              <a:srgbClr val="F79646">
                <a:satMod val="175000"/>
                <a:alpha val="40000"/>
              </a:srgbClr>
            </a:glow>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algn="ctr">
              <a:buClrTx/>
            </a:pPr>
            <a:endParaRPr lang="es-ES" sz="3200" b="1" kern="1200" dirty="0">
              <a:solidFill>
                <a:prstClr val="white"/>
              </a:solidFill>
              <a:latin typeface="Calibri"/>
              <a:ea typeface="+mn-ea"/>
              <a:cs typeface="+mn-cs"/>
            </a:endParaRPr>
          </a:p>
          <a:p>
            <a:pPr algn="ctr">
              <a:buClrTx/>
            </a:pPr>
            <a:r>
              <a:rPr lang="es-ES" sz="3200" b="1" dirty="0">
                <a:solidFill>
                  <a:prstClr val="white"/>
                </a:solidFill>
                <a:latin typeface="Calibri"/>
              </a:rPr>
              <a:t>Crear Una Clase De Entidades</a:t>
            </a:r>
            <a:endParaRPr lang="es-ES" sz="3200" b="1" kern="1200" dirty="0">
              <a:solidFill>
                <a:prstClr val="white"/>
              </a:solidFill>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s-PE" sz="3200" b="1" i="0" u="none" strike="noStrike" kern="1200" cap="none" spc="0" normalizeH="0" baseline="0" noProof="0" dirty="0">
              <a:ln>
                <a:noFill/>
              </a:ln>
              <a:solidFill>
                <a:prstClr val="white"/>
              </a:solidFill>
              <a:effectLst/>
              <a:uLnTx/>
              <a:uFillTx/>
              <a:latin typeface="Calibri"/>
              <a:ea typeface="+mn-ea"/>
              <a:cs typeface="+mn-cs"/>
            </a:endParaRPr>
          </a:p>
        </p:txBody>
      </p:sp>
      <p:sp>
        <p:nvSpPr>
          <p:cNvPr id="14" name="Rectángulo: esquinas redondeadas 13">
            <a:extLst>
              <a:ext uri="{FF2B5EF4-FFF2-40B4-BE49-F238E27FC236}">
                <a16:creationId xmlns:a16="http://schemas.microsoft.com/office/drawing/2014/main" id="{484E5461-AFCE-26DA-07C5-F17D6C3C2AA1}"/>
              </a:ext>
            </a:extLst>
          </p:cNvPr>
          <p:cNvSpPr/>
          <p:nvPr/>
        </p:nvSpPr>
        <p:spPr>
          <a:xfrm>
            <a:off x="3200397" y="4817665"/>
            <a:ext cx="7751773" cy="643591"/>
          </a:xfrm>
          <a:prstGeom prst="roundRect">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a:noFill/>
          </a:ln>
          <a:effectLst>
            <a:glow rad="101600">
              <a:srgbClr val="F79646">
                <a:satMod val="175000"/>
                <a:alpha val="40000"/>
              </a:srgbClr>
            </a:glow>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algn="ctr">
              <a:buClrTx/>
            </a:pPr>
            <a:endParaRPr lang="es-ES" sz="3200" b="1" kern="1200" dirty="0">
              <a:solidFill>
                <a:prstClr val="white"/>
              </a:solidFill>
              <a:latin typeface="Calibri"/>
              <a:ea typeface="+mn-ea"/>
              <a:cs typeface="+mn-cs"/>
            </a:endParaRPr>
          </a:p>
          <a:p>
            <a:pPr algn="ctr">
              <a:buClrTx/>
            </a:pPr>
            <a:r>
              <a:rPr lang="es-ES" sz="3200" b="1" dirty="0">
                <a:solidFill>
                  <a:prstClr val="white"/>
                </a:solidFill>
                <a:latin typeface="Calibri"/>
              </a:rPr>
              <a:t>Crear Atributos</a:t>
            </a:r>
            <a:endParaRPr lang="es-ES" sz="3200" b="1" kern="1200" dirty="0">
              <a:solidFill>
                <a:prstClr val="white"/>
              </a:solidFill>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s-PE" sz="3200" b="1" i="0" u="none" strike="noStrike" kern="1200" cap="none" spc="0" normalizeH="0" baseline="0" noProof="0" dirty="0">
              <a:ln>
                <a:noFill/>
              </a:ln>
              <a:solidFill>
                <a:prstClr val="white"/>
              </a:solidFill>
              <a:effectLst/>
              <a:uLnTx/>
              <a:uFillTx/>
              <a:latin typeface="Calibri"/>
              <a:ea typeface="+mn-ea"/>
              <a:cs typeface="+mn-cs"/>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E34A209B-5DF9-ACE9-136F-EE1BA582D189}"/>
              </a:ext>
            </a:extLst>
          </p:cNvPr>
          <p:cNvPicPr>
            <a:picLocks noChangeAspect="1"/>
          </p:cNvPicPr>
          <p:nvPr/>
        </p:nvPicPr>
        <p:blipFill>
          <a:blip r:embed="rId2"/>
          <a:stretch>
            <a:fillRect/>
          </a:stretch>
        </p:blipFill>
        <p:spPr>
          <a:xfrm>
            <a:off x="685800" y="955780"/>
            <a:ext cx="10515600" cy="571050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Gráfico 5" descr="Mano con dedo índice apuntando a la derecha con relleno sólido">
            <a:extLst>
              <a:ext uri="{FF2B5EF4-FFF2-40B4-BE49-F238E27FC236}">
                <a16:creationId xmlns:a16="http://schemas.microsoft.com/office/drawing/2014/main" id="{8BC39E30-6349-ADE1-F407-866678683C6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a:off x="2362201" y="5029200"/>
            <a:ext cx="304799" cy="269138"/>
          </a:xfrm>
          <a:prstGeom prst="rect">
            <a:avLst/>
          </a:prstGeom>
        </p:spPr>
      </p:pic>
      <p:sp>
        <p:nvSpPr>
          <p:cNvPr id="7" name="CuadroTexto 6">
            <a:extLst>
              <a:ext uri="{FF2B5EF4-FFF2-40B4-BE49-F238E27FC236}">
                <a16:creationId xmlns:a16="http://schemas.microsoft.com/office/drawing/2014/main" id="{9DC32D5A-B652-C257-99D9-C1D9E2E3E414}"/>
              </a:ext>
            </a:extLst>
          </p:cNvPr>
          <p:cNvSpPr txBox="1"/>
          <p:nvPr/>
        </p:nvSpPr>
        <p:spPr>
          <a:xfrm>
            <a:off x="2667000" y="4995446"/>
            <a:ext cx="3317288" cy="338554"/>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pPr marL="0" indent="0">
              <a:buNone/>
            </a:pPr>
            <a:r>
              <a:rPr lang="es-ES" sz="1600" dirty="0"/>
              <a:t>Clic en la opción: Getter and Setter</a:t>
            </a:r>
            <a:endParaRPr lang="es-PE" sz="1600" dirty="0"/>
          </a:p>
        </p:txBody>
      </p:sp>
    </p:spTree>
    <p:extLst>
      <p:ext uri="{BB962C8B-B14F-4D97-AF65-F5344CB8AC3E}">
        <p14:creationId xmlns:p14="http://schemas.microsoft.com/office/powerpoint/2010/main" val="217003151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83DD2ADB-1C26-08CB-FA6A-81A1B63D1E98}"/>
              </a:ext>
            </a:extLst>
          </p:cNvPr>
          <p:cNvPicPr>
            <a:picLocks noChangeAspect="1"/>
          </p:cNvPicPr>
          <p:nvPr/>
        </p:nvPicPr>
        <p:blipFill>
          <a:blip r:embed="rId2"/>
          <a:stretch>
            <a:fillRect/>
          </a:stretch>
        </p:blipFill>
        <p:spPr>
          <a:xfrm>
            <a:off x="1600200" y="152400"/>
            <a:ext cx="4914900" cy="65532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Gráfico 5" descr="Mano con dedo índice apuntando a la derecha con relleno sólido">
            <a:extLst>
              <a:ext uri="{FF2B5EF4-FFF2-40B4-BE49-F238E27FC236}">
                <a16:creationId xmlns:a16="http://schemas.microsoft.com/office/drawing/2014/main" id="{19D144A0-84C3-2405-86E3-F35CDE86968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5400000">
            <a:off x="2103309" y="5059491"/>
            <a:ext cx="517783" cy="457202"/>
          </a:xfrm>
          <a:prstGeom prst="rect">
            <a:avLst/>
          </a:prstGeom>
        </p:spPr>
      </p:pic>
      <p:sp>
        <p:nvSpPr>
          <p:cNvPr id="7" name="CuadroTexto 6">
            <a:extLst>
              <a:ext uri="{FF2B5EF4-FFF2-40B4-BE49-F238E27FC236}">
                <a16:creationId xmlns:a16="http://schemas.microsoft.com/office/drawing/2014/main" id="{FB1B861B-79B8-56E5-C6EF-B50E41E38333}"/>
              </a:ext>
            </a:extLst>
          </p:cNvPr>
          <p:cNvSpPr txBox="1"/>
          <p:nvPr/>
        </p:nvSpPr>
        <p:spPr>
          <a:xfrm>
            <a:off x="1676400" y="4495800"/>
            <a:ext cx="1600200" cy="584775"/>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pPr marL="0" indent="0">
              <a:buNone/>
            </a:pPr>
            <a:r>
              <a:rPr lang="es-ES" sz="1600" dirty="0"/>
              <a:t>Clic en el botón: Select All</a:t>
            </a:r>
            <a:endParaRPr lang="es-PE" sz="1600" dirty="0"/>
          </a:p>
        </p:txBody>
      </p:sp>
      <p:pic>
        <p:nvPicPr>
          <p:cNvPr id="9" name="Imagen 8">
            <a:extLst>
              <a:ext uri="{FF2B5EF4-FFF2-40B4-BE49-F238E27FC236}">
                <a16:creationId xmlns:a16="http://schemas.microsoft.com/office/drawing/2014/main" id="{12DA64B2-9128-9366-0F33-6DDB82A6226E}"/>
              </a:ext>
            </a:extLst>
          </p:cNvPr>
          <p:cNvPicPr>
            <a:picLocks noChangeAspect="1"/>
          </p:cNvPicPr>
          <p:nvPr/>
        </p:nvPicPr>
        <p:blipFill>
          <a:blip r:embed="rId5"/>
          <a:stretch>
            <a:fillRect/>
          </a:stretch>
        </p:blipFill>
        <p:spPr>
          <a:xfrm>
            <a:off x="6705600" y="990600"/>
            <a:ext cx="4286250" cy="5715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 name="Gráfico 9" descr="Mano con dedo índice apuntando a la derecha con relleno sólido">
            <a:extLst>
              <a:ext uri="{FF2B5EF4-FFF2-40B4-BE49-F238E27FC236}">
                <a16:creationId xmlns:a16="http://schemas.microsoft.com/office/drawing/2014/main" id="{423743E1-BBFD-F26D-B76E-A35A74B139E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5400000">
            <a:off x="9266109" y="5897691"/>
            <a:ext cx="517783" cy="457202"/>
          </a:xfrm>
          <a:prstGeom prst="rect">
            <a:avLst/>
          </a:prstGeom>
        </p:spPr>
      </p:pic>
      <p:sp>
        <p:nvSpPr>
          <p:cNvPr id="11" name="CuadroTexto 10">
            <a:extLst>
              <a:ext uri="{FF2B5EF4-FFF2-40B4-BE49-F238E27FC236}">
                <a16:creationId xmlns:a16="http://schemas.microsoft.com/office/drawing/2014/main" id="{1AFCD8ED-4DE6-E526-74FE-DF9672529AC7}"/>
              </a:ext>
            </a:extLst>
          </p:cNvPr>
          <p:cNvSpPr txBox="1"/>
          <p:nvPr/>
        </p:nvSpPr>
        <p:spPr>
          <a:xfrm>
            <a:off x="8839200" y="5334000"/>
            <a:ext cx="1600200" cy="584775"/>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pPr marL="0" indent="0">
              <a:buNone/>
            </a:pPr>
            <a:r>
              <a:rPr lang="es-ES" sz="1600" dirty="0"/>
              <a:t>Clic en el botón: Generate</a:t>
            </a:r>
            <a:endParaRPr lang="es-PE" sz="1600" dirty="0"/>
          </a:p>
        </p:txBody>
      </p:sp>
    </p:spTree>
    <p:extLst>
      <p:ext uri="{BB962C8B-B14F-4D97-AF65-F5344CB8AC3E}">
        <p14:creationId xmlns:p14="http://schemas.microsoft.com/office/powerpoint/2010/main" val="103929849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6880E243-5271-0A33-50E8-A6E8F8D32AD6}"/>
              </a:ext>
            </a:extLst>
          </p:cNvPr>
          <p:cNvPicPr>
            <a:picLocks noChangeAspect="1"/>
          </p:cNvPicPr>
          <p:nvPr/>
        </p:nvPicPr>
        <p:blipFill>
          <a:blip r:embed="rId2"/>
          <a:stretch>
            <a:fillRect/>
          </a:stretch>
        </p:blipFill>
        <p:spPr>
          <a:xfrm>
            <a:off x="1371600" y="990600"/>
            <a:ext cx="9448800" cy="580926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Gráfico 7" descr="Mano con dedo índice apuntando a la derecha con relleno sólido">
            <a:extLst>
              <a:ext uri="{FF2B5EF4-FFF2-40B4-BE49-F238E27FC236}">
                <a16:creationId xmlns:a16="http://schemas.microsoft.com/office/drawing/2014/main" id="{05AFE40B-B71D-7E5A-915F-C64B846C744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a:off x="5923705" y="5421295"/>
            <a:ext cx="517783" cy="457202"/>
          </a:xfrm>
          <a:prstGeom prst="rect">
            <a:avLst/>
          </a:prstGeom>
        </p:spPr>
      </p:pic>
      <p:sp>
        <p:nvSpPr>
          <p:cNvPr id="9" name="CuadroTexto 8">
            <a:extLst>
              <a:ext uri="{FF2B5EF4-FFF2-40B4-BE49-F238E27FC236}">
                <a16:creationId xmlns:a16="http://schemas.microsoft.com/office/drawing/2014/main" id="{FADF72D1-B997-78FC-510D-F943FA4DDBBE}"/>
              </a:ext>
            </a:extLst>
          </p:cNvPr>
          <p:cNvSpPr txBox="1"/>
          <p:nvPr/>
        </p:nvSpPr>
        <p:spPr>
          <a:xfrm>
            <a:off x="6400800" y="5334000"/>
            <a:ext cx="3124200" cy="584775"/>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pPr marL="0" indent="0">
              <a:buNone/>
            </a:pPr>
            <a:r>
              <a:rPr lang="es-ES" sz="1600" dirty="0"/>
              <a:t>Se muestran los métodos: getters and setters, para cada atributo</a:t>
            </a:r>
            <a:endParaRPr lang="es-PE" sz="1600" dirty="0"/>
          </a:p>
        </p:txBody>
      </p:sp>
    </p:spTree>
    <p:extLst>
      <p:ext uri="{BB962C8B-B14F-4D97-AF65-F5344CB8AC3E}">
        <p14:creationId xmlns:p14="http://schemas.microsoft.com/office/powerpoint/2010/main" val="87589617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57936BE6-8287-EC53-E413-49EDF8BEBB72}"/>
              </a:ext>
            </a:extLst>
          </p:cNvPr>
          <p:cNvPicPr>
            <a:picLocks noChangeAspect="1"/>
          </p:cNvPicPr>
          <p:nvPr/>
        </p:nvPicPr>
        <p:blipFill>
          <a:blip r:embed="rId2"/>
          <a:stretch>
            <a:fillRect/>
          </a:stretch>
        </p:blipFill>
        <p:spPr>
          <a:xfrm>
            <a:off x="352075" y="76200"/>
            <a:ext cx="5424182" cy="67056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Gráfico 5" descr="Mano con dedo índice apuntando a la derecha con relleno sólido">
            <a:extLst>
              <a:ext uri="{FF2B5EF4-FFF2-40B4-BE49-F238E27FC236}">
                <a16:creationId xmlns:a16="http://schemas.microsoft.com/office/drawing/2014/main" id="{0A4C9C5F-6D68-81C2-1CD1-0F70A8C39BC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a:off x="4390675" y="1382695"/>
            <a:ext cx="517783" cy="457202"/>
          </a:xfrm>
          <a:prstGeom prst="rect">
            <a:avLst/>
          </a:prstGeom>
        </p:spPr>
      </p:pic>
      <p:sp>
        <p:nvSpPr>
          <p:cNvPr id="7" name="CuadroTexto 6">
            <a:extLst>
              <a:ext uri="{FF2B5EF4-FFF2-40B4-BE49-F238E27FC236}">
                <a16:creationId xmlns:a16="http://schemas.microsoft.com/office/drawing/2014/main" id="{01E74BCB-7D7D-A9ED-3B5D-BA7B10068AB2}"/>
              </a:ext>
            </a:extLst>
          </p:cNvPr>
          <p:cNvSpPr txBox="1"/>
          <p:nvPr/>
        </p:nvSpPr>
        <p:spPr>
          <a:xfrm>
            <a:off x="4867770" y="1295400"/>
            <a:ext cx="3124200" cy="584775"/>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pPr marL="0" indent="0">
              <a:buNone/>
            </a:pPr>
            <a:r>
              <a:rPr lang="es-ES" sz="1600" dirty="0"/>
              <a:t>Se muestran los métodos: getters and setters, para cada atributo</a:t>
            </a:r>
            <a:endParaRPr lang="es-PE" sz="1600" dirty="0"/>
          </a:p>
        </p:txBody>
      </p:sp>
      <p:pic>
        <p:nvPicPr>
          <p:cNvPr id="9" name="Imagen 8">
            <a:extLst>
              <a:ext uri="{FF2B5EF4-FFF2-40B4-BE49-F238E27FC236}">
                <a16:creationId xmlns:a16="http://schemas.microsoft.com/office/drawing/2014/main" id="{AEB7BA91-D7E9-52C9-04C9-B64A670D09D0}"/>
              </a:ext>
            </a:extLst>
          </p:cNvPr>
          <p:cNvPicPr>
            <a:picLocks noChangeAspect="1"/>
          </p:cNvPicPr>
          <p:nvPr/>
        </p:nvPicPr>
        <p:blipFill>
          <a:blip r:embed="rId5"/>
          <a:stretch>
            <a:fillRect/>
          </a:stretch>
        </p:blipFill>
        <p:spPr>
          <a:xfrm>
            <a:off x="7972075" y="990600"/>
            <a:ext cx="3991325" cy="57912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 name="Gráfico 9" descr="Mano con dedo índice apuntando a la derecha con relleno sólido">
            <a:extLst>
              <a:ext uri="{FF2B5EF4-FFF2-40B4-BE49-F238E27FC236}">
                <a16:creationId xmlns:a16="http://schemas.microsoft.com/office/drawing/2014/main" id="{0CCB65AC-9B15-81AF-926E-E77BADD2599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954240" y="1359186"/>
            <a:ext cx="517783" cy="457202"/>
          </a:xfrm>
          <a:prstGeom prst="rect">
            <a:avLst/>
          </a:prstGeom>
        </p:spPr>
      </p:pic>
    </p:spTree>
    <p:extLst>
      <p:ext uri="{BB962C8B-B14F-4D97-AF65-F5344CB8AC3E}">
        <p14:creationId xmlns:p14="http://schemas.microsoft.com/office/powerpoint/2010/main" val="131534599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esquinas redondeadas 1">
            <a:extLst>
              <a:ext uri="{FF2B5EF4-FFF2-40B4-BE49-F238E27FC236}">
                <a16:creationId xmlns:a16="http://schemas.microsoft.com/office/drawing/2014/main" id="{46BAD77F-B0B4-FE5C-9D54-52F69471E257}"/>
              </a:ext>
            </a:extLst>
          </p:cNvPr>
          <p:cNvSpPr/>
          <p:nvPr/>
        </p:nvSpPr>
        <p:spPr>
          <a:xfrm>
            <a:off x="2362200" y="2971800"/>
            <a:ext cx="7751773" cy="643591"/>
          </a:xfrm>
          <a:prstGeom prst="roundRect">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a:noFill/>
          </a:ln>
          <a:effectLst>
            <a:glow rad="101600">
              <a:srgbClr val="F79646">
                <a:satMod val="175000"/>
                <a:alpha val="40000"/>
              </a:srgbClr>
            </a:glow>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algn="ctr">
              <a:buClrTx/>
            </a:pPr>
            <a:endParaRPr lang="es-ES" sz="3200" b="1" kern="1200" dirty="0">
              <a:solidFill>
                <a:prstClr val="white"/>
              </a:solidFill>
              <a:latin typeface="Calibri"/>
              <a:ea typeface="+mn-ea"/>
              <a:cs typeface="+mn-cs"/>
            </a:endParaRPr>
          </a:p>
          <a:p>
            <a:pPr algn="ctr">
              <a:buClrTx/>
            </a:pPr>
            <a:r>
              <a:rPr lang="es-ES" sz="3200" b="1" dirty="0">
                <a:solidFill>
                  <a:prstClr val="white"/>
                </a:solidFill>
                <a:latin typeface="Calibri"/>
              </a:rPr>
              <a:t>Clase PreparedStatement</a:t>
            </a:r>
            <a:endParaRPr lang="es-ES" sz="3200" b="1" kern="1200" dirty="0">
              <a:solidFill>
                <a:prstClr val="white"/>
              </a:solidFill>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s-PE" sz="3200" b="1" i="0" u="none" strike="noStrike" kern="1200" cap="none" spc="0" normalizeH="0" baseline="0" noProof="0" dirty="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6031336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DEE28E18-D540-523E-E57F-0AE4765D899F}"/>
              </a:ext>
            </a:extLst>
          </p:cNvPr>
          <p:cNvSpPr txBox="1"/>
          <p:nvPr/>
        </p:nvSpPr>
        <p:spPr>
          <a:xfrm>
            <a:off x="33292" y="41493"/>
            <a:ext cx="6519908" cy="6740307"/>
          </a:xfrm>
          <a:prstGeom prst="rect">
            <a:avLst/>
          </a:prstGeom>
          <a:noFill/>
        </p:spPr>
        <p:txBody>
          <a:bodyPr wrap="square">
            <a:spAutoFit/>
          </a:bodyPr>
          <a:lstStyle/>
          <a:p>
            <a:pPr marL="285750" indent="-285750" algn="just">
              <a:buFont typeface="Wingdings" panose="05000000000000000000" pitchFamily="2" charset="2"/>
              <a:buChar char="q"/>
            </a:pPr>
            <a:r>
              <a:rPr lang="es-ES" b="1" dirty="0"/>
              <a:t>La clase PreparedStatement en Java es una subclase de Statement, que se utiliza para ejecutar consultas parametrizadas o consultas preparadas en bases de datos relacionales.</a:t>
            </a:r>
          </a:p>
          <a:p>
            <a:pPr marL="285750" indent="-285750" algn="just">
              <a:buFont typeface="Wingdings" panose="05000000000000000000" pitchFamily="2" charset="2"/>
              <a:buChar char="q"/>
            </a:pPr>
            <a:endParaRPr lang="es-ES" b="1" dirty="0"/>
          </a:p>
          <a:p>
            <a:pPr marL="285750" indent="-285750" algn="just">
              <a:buFont typeface="Wingdings" panose="05000000000000000000" pitchFamily="2" charset="2"/>
              <a:buChar char="q"/>
            </a:pPr>
            <a:r>
              <a:rPr lang="es-ES" b="1" dirty="0"/>
              <a:t>Proporciona una forma más segura y eficiente de ejecutar consultas SQL que contienen parámetros variables.</a:t>
            </a:r>
          </a:p>
          <a:p>
            <a:pPr marL="285750" indent="-285750" algn="just">
              <a:buFont typeface="Wingdings" panose="05000000000000000000" pitchFamily="2" charset="2"/>
              <a:buChar char="q"/>
            </a:pPr>
            <a:endParaRPr lang="es-ES" b="1" dirty="0"/>
          </a:p>
          <a:p>
            <a:pPr marL="285750" indent="-285750" algn="just">
              <a:buFont typeface="Wingdings" panose="05000000000000000000" pitchFamily="2" charset="2"/>
              <a:buChar char="q"/>
            </a:pPr>
            <a:r>
              <a:rPr lang="es-ES" b="1" dirty="0"/>
              <a:t>Las consultas parametrizadas son aquellas en las que los valores de los parámetros pueden variar en diferentes ejecuciones de la consulta.</a:t>
            </a:r>
          </a:p>
          <a:p>
            <a:pPr marL="285750" indent="-285750" algn="just">
              <a:buFont typeface="Wingdings" panose="05000000000000000000" pitchFamily="2" charset="2"/>
              <a:buChar char="q"/>
            </a:pPr>
            <a:endParaRPr lang="es-ES" b="1" dirty="0"/>
          </a:p>
          <a:p>
            <a:pPr marL="285750" indent="-285750" algn="just">
              <a:buFont typeface="Wingdings" panose="05000000000000000000" pitchFamily="2" charset="2"/>
              <a:buChar char="q"/>
            </a:pPr>
            <a:r>
              <a:rPr lang="es-ES" b="1" dirty="0"/>
              <a:t>En lugar de concatenar directamente los valores en la consulta SQL, lo cual puede ser propenso a ataques de inyección SQL y problemas de rendimiento, se utilizan marcadores de posición en la consulta para indicar dónde se insertarán los valores en tiempo de ejecución.</a:t>
            </a:r>
          </a:p>
          <a:p>
            <a:pPr marL="285750" indent="-285750" algn="just">
              <a:buFont typeface="Wingdings" panose="05000000000000000000" pitchFamily="2" charset="2"/>
              <a:buChar char="q"/>
            </a:pPr>
            <a:endParaRPr lang="es-ES" b="1" dirty="0"/>
          </a:p>
          <a:p>
            <a:pPr marL="285750" indent="-285750" algn="just">
              <a:buFont typeface="Wingdings" panose="05000000000000000000" pitchFamily="2" charset="2"/>
              <a:buChar char="q"/>
            </a:pPr>
            <a:r>
              <a:rPr lang="es-ES" b="1" dirty="0"/>
              <a:t>La clase PreparedStatement ofrece métodos para establecer los valores de los parámetros antes de ejecutar la consulta.</a:t>
            </a:r>
          </a:p>
          <a:p>
            <a:pPr marL="285750" indent="-285750" algn="just">
              <a:buFont typeface="Wingdings" panose="05000000000000000000" pitchFamily="2" charset="2"/>
              <a:buChar char="q"/>
            </a:pPr>
            <a:endParaRPr lang="es-ES" b="1" dirty="0"/>
          </a:p>
          <a:p>
            <a:pPr marL="285750" indent="-285750" algn="just">
              <a:buFont typeface="Wingdings" panose="05000000000000000000" pitchFamily="2" charset="2"/>
              <a:buChar char="q"/>
            </a:pPr>
            <a:r>
              <a:rPr lang="es-ES" b="1" dirty="0"/>
              <a:t> Esto permite que los valores de los parámetros se gestionen de manera segura, ya que se encarga de la validación y el manejo adecuado de los tipos de datos.</a:t>
            </a:r>
            <a:endParaRPr lang="es-PE" b="1" dirty="0"/>
          </a:p>
        </p:txBody>
      </p:sp>
      <p:pic>
        <p:nvPicPr>
          <p:cNvPr id="7" name="Imagen 6">
            <a:extLst>
              <a:ext uri="{FF2B5EF4-FFF2-40B4-BE49-F238E27FC236}">
                <a16:creationId xmlns:a16="http://schemas.microsoft.com/office/drawing/2014/main" id="{9E5C98AB-6E15-1EA6-1790-D709FA933263}"/>
              </a:ext>
            </a:extLst>
          </p:cNvPr>
          <p:cNvPicPr>
            <a:picLocks noChangeAspect="1"/>
          </p:cNvPicPr>
          <p:nvPr/>
        </p:nvPicPr>
        <p:blipFill>
          <a:blip r:embed="rId2"/>
          <a:stretch>
            <a:fillRect/>
          </a:stretch>
        </p:blipFill>
        <p:spPr>
          <a:xfrm>
            <a:off x="6629400" y="1049924"/>
            <a:ext cx="5439518" cy="512227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Gráfico 7" descr="Mano con dedo índice apuntando a la derecha con relleno sólido">
            <a:extLst>
              <a:ext uri="{FF2B5EF4-FFF2-40B4-BE49-F238E27FC236}">
                <a16:creationId xmlns:a16="http://schemas.microsoft.com/office/drawing/2014/main" id="{60D7D35C-C37C-D1CC-3F48-ADA92130349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5400000" flipH="1">
            <a:off x="9490779" y="5292021"/>
            <a:ext cx="584965" cy="516524"/>
          </a:xfrm>
          <a:prstGeom prst="rect">
            <a:avLst/>
          </a:prstGeom>
        </p:spPr>
      </p:pic>
      <p:sp>
        <p:nvSpPr>
          <p:cNvPr id="9" name="CuadroTexto 8">
            <a:extLst>
              <a:ext uri="{FF2B5EF4-FFF2-40B4-BE49-F238E27FC236}">
                <a16:creationId xmlns:a16="http://schemas.microsoft.com/office/drawing/2014/main" id="{D783DB8E-CA93-3319-C45E-64D21683C6C9}"/>
              </a:ext>
            </a:extLst>
          </p:cNvPr>
          <p:cNvSpPr txBox="1"/>
          <p:nvPr/>
        </p:nvSpPr>
        <p:spPr>
          <a:xfrm>
            <a:off x="7832832" y="5816025"/>
            <a:ext cx="4054368" cy="584775"/>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pPr marL="0" indent="0">
              <a:buNone/>
            </a:pPr>
            <a:r>
              <a:rPr lang="es-ES" sz="1600" dirty="0"/>
              <a:t>Se declara una variable spingreso, de tipo: PreparedStatement, cuyo valor inicial es nulo</a:t>
            </a:r>
            <a:endParaRPr lang="es-PE" sz="1600" dirty="0"/>
          </a:p>
        </p:txBody>
      </p:sp>
    </p:spTree>
    <p:extLst>
      <p:ext uri="{BB962C8B-B14F-4D97-AF65-F5344CB8AC3E}">
        <p14:creationId xmlns:p14="http://schemas.microsoft.com/office/powerpoint/2010/main" val="266823018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1B03BA94-89BC-D8FC-F1CD-69E2D06B01EF}"/>
              </a:ext>
            </a:extLst>
          </p:cNvPr>
          <p:cNvPicPr>
            <a:picLocks noChangeAspect="1"/>
          </p:cNvPicPr>
          <p:nvPr/>
        </p:nvPicPr>
        <p:blipFill>
          <a:blip r:embed="rId2"/>
          <a:stretch>
            <a:fillRect/>
          </a:stretch>
        </p:blipFill>
        <p:spPr>
          <a:xfrm>
            <a:off x="63979" y="76200"/>
            <a:ext cx="8318021" cy="66294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Gráfico 5" descr="Mano con dedo índice apuntando a la derecha con relleno sólido">
            <a:extLst>
              <a:ext uri="{FF2B5EF4-FFF2-40B4-BE49-F238E27FC236}">
                <a16:creationId xmlns:a16="http://schemas.microsoft.com/office/drawing/2014/main" id="{835B8061-3A71-F317-CA62-B30E732BD95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6200000">
            <a:off x="2905997" y="5897691"/>
            <a:ext cx="517783" cy="457202"/>
          </a:xfrm>
          <a:prstGeom prst="rect">
            <a:avLst/>
          </a:prstGeom>
        </p:spPr>
      </p:pic>
      <p:sp>
        <p:nvSpPr>
          <p:cNvPr id="7" name="CuadroTexto 6">
            <a:extLst>
              <a:ext uri="{FF2B5EF4-FFF2-40B4-BE49-F238E27FC236}">
                <a16:creationId xmlns:a16="http://schemas.microsoft.com/office/drawing/2014/main" id="{AB9A78CB-20E9-8F43-08A8-C63303B8A7A0}"/>
              </a:ext>
            </a:extLst>
          </p:cNvPr>
          <p:cNvSpPr txBox="1"/>
          <p:nvPr/>
        </p:nvSpPr>
        <p:spPr>
          <a:xfrm>
            <a:off x="3312112" y="5986046"/>
            <a:ext cx="2402888" cy="338554"/>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pPr marL="0" indent="0">
              <a:buNone/>
            </a:pPr>
            <a:r>
              <a:rPr lang="es-ES" sz="1600" dirty="0"/>
              <a:t>Clic en la primera opción</a:t>
            </a:r>
            <a:endParaRPr lang="es-PE" sz="1600" dirty="0"/>
          </a:p>
        </p:txBody>
      </p:sp>
      <p:pic>
        <p:nvPicPr>
          <p:cNvPr id="8" name="Gráfico 7" descr="Mano con dedo índice apuntando a la derecha con relleno sólido">
            <a:extLst>
              <a:ext uri="{FF2B5EF4-FFF2-40B4-BE49-F238E27FC236}">
                <a16:creationId xmlns:a16="http://schemas.microsoft.com/office/drawing/2014/main" id="{595DF739-B74F-F7C1-763E-4F8EBCBF97A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6200000">
            <a:off x="198309" y="5592890"/>
            <a:ext cx="517783" cy="457202"/>
          </a:xfrm>
          <a:prstGeom prst="rect">
            <a:avLst/>
          </a:prstGeom>
        </p:spPr>
      </p:pic>
      <p:sp>
        <p:nvSpPr>
          <p:cNvPr id="9" name="CuadroTexto 8">
            <a:extLst>
              <a:ext uri="{FF2B5EF4-FFF2-40B4-BE49-F238E27FC236}">
                <a16:creationId xmlns:a16="http://schemas.microsoft.com/office/drawing/2014/main" id="{4E8610F5-A338-809F-8A19-82A0E9046026}"/>
              </a:ext>
            </a:extLst>
          </p:cNvPr>
          <p:cNvSpPr txBox="1"/>
          <p:nvPr/>
        </p:nvSpPr>
        <p:spPr>
          <a:xfrm>
            <a:off x="0" y="6054437"/>
            <a:ext cx="914400" cy="584775"/>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pPr marL="0" indent="0">
              <a:buNone/>
            </a:pPr>
            <a:r>
              <a:rPr lang="es-ES" sz="1600" dirty="0"/>
              <a:t>Clic en el icono</a:t>
            </a:r>
            <a:endParaRPr lang="es-PE" sz="1600" dirty="0"/>
          </a:p>
        </p:txBody>
      </p:sp>
      <p:pic>
        <p:nvPicPr>
          <p:cNvPr id="11" name="Imagen 10">
            <a:extLst>
              <a:ext uri="{FF2B5EF4-FFF2-40B4-BE49-F238E27FC236}">
                <a16:creationId xmlns:a16="http://schemas.microsoft.com/office/drawing/2014/main" id="{6299ADF8-C3CD-B6FD-1F1B-2AA72138A229}"/>
              </a:ext>
            </a:extLst>
          </p:cNvPr>
          <p:cNvPicPr>
            <a:picLocks noChangeAspect="1"/>
          </p:cNvPicPr>
          <p:nvPr/>
        </p:nvPicPr>
        <p:blipFill>
          <a:blip r:embed="rId5"/>
          <a:stretch>
            <a:fillRect/>
          </a:stretch>
        </p:blipFill>
        <p:spPr>
          <a:xfrm>
            <a:off x="6950811" y="4439663"/>
            <a:ext cx="5112863" cy="234213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2" name="Gráfico 11" descr="Mano con dedo índice apuntando a la derecha con relleno sólido">
            <a:extLst>
              <a:ext uri="{FF2B5EF4-FFF2-40B4-BE49-F238E27FC236}">
                <a16:creationId xmlns:a16="http://schemas.microsoft.com/office/drawing/2014/main" id="{C04C8ED1-8511-624E-C382-F3AB3D1B1BC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6200000">
            <a:off x="9037510" y="5538802"/>
            <a:ext cx="517783" cy="457202"/>
          </a:xfrm>
          <a:prstGeom prst="rect">
            <a:avLst/>
          </a:prstGeom>
        </p:spPr>
      </p:pic>
      <p:sp>
        <p:nvSpPr>
          <p:cNvPr id="13" name="CuadroTexto 12">
            <a:extLst>
              <a:ext uri="{FF2B5EF4-FFF2-40B4-BE49-F238E27FC236}">
                <a16:creationId xmlns:a16="http://schemas.microsoft.com/office/drawing/2014/main" id="{B0F915EA-5013-94E7-267E-414957E52EE9}"/>
              </a:ext>
            </a:extLst>
          </p:cNvPr>
          <p:cNvSpPr txBox="1"/>
          <p:nvPr/>
        </p:nvSpPr>
        <p:spPr>
          <a:xfrm>
            <a:off x="9443625" y="5627157"/>
            <a:ext cx="1741167" cy="338554"/>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pPr marL="0" indent="0">
              <a:buNone/>
            </a:pPr>
            <a:r>
              <a:rPr lang="es-ES" sz="1600" dirty="0"/>
              <a:t>Clase importado</a:t>
            </a:r>
            <a:endParaRPr lang="es-PE" sz="1600" dirty="0"/>
          </a:p>
        </p:txBody>
      </p:sp>
    </p:spTree>
    <p:extLst>
      <p:ext uri="{BB962C8B-B14F-4D97-AF65-F5344CB8AC3E}">
        <p14:creationId xmlns:p14="http://schemas.microsoft.com/office/powerpoint/2010/main" val="86500651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esquinas redondeadas 1">
            <a:extLst>
              <a:ext uri="{FF2B5EF4-FFF2-40B4-BE49-F238E27FC236}">
                <a16:creationId xmlns:a16="http://schemas.microsoft.com/office/drawing/2014/main" id="{BEC9708D-392F-5761-8F73-AE4B3418E979}"/>
              </a:ext>
            </a:extLst>
          </p:cNvPr>
          <p:cNvSpPr/>
          <p:nvPr/>
        </p:nvSpPr>
        <p:spPr>
          <a:xfrm>
            <a:off x="2590800" y="3200400"/>
            <a:ext cx="7751773" cy="643591"/>
          </a:xfrm>
          <a:prstGeom prst="roundRect">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a:noFill/>
          </a:ln>
          <a:effectLst>
            <a:glow rad="101600">
              <a:srgbClr val="F79646">
                <a:satMod val="175000"/>
                <a:alpha val="40000"/>
              </a:srgbClr>
            </a:glow>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algn="ctr">
              <a:buClrTx/>
            </a:pPr>
            <a:endParaRPr lang="es-ES" sz="3200" b="1" kern="1200" dirty="0">
              <a:solidFill>
                <a:prstClr val="white"/>
              </a:solidFill>
              <a:latin typeface="Calibri"/>
              <a:ea typeface="+mn-ea"/>
              <a:cs typeface="+mn-cs"/>
            </a:endParaRPr>
          </a:p>
          <a:p>
            <a:pPr algn="ctr">
              <a:buClrTx/>
            </a:pPr>
            <a:r>
              <a:rPr lang="es-ES" sz="3200" b="1" kern="1200" dirty="0">
                <a:solidFill>
                  <a:prstClr val="white"/>
                </a:solidFill>
                <a:latin typeface="Calibri"/>
                <a:ea typeface="+mn-ea"/>
                <a:cs typeface="+mn-cs"/>
              </a:rPr>
              <a:t>Méto</a:t>
            </a:r>
            <a:r>
              <a:rPr lang="es-ES" sz="3200" b="1" dirty="0">
                <a:solidFill>
                  <a:prstClr val="white"/>
                </a:solidFill>
                <a:latin typeface="Calibri"/>
              </a:rPr>
              <a:t>do De Ingreso</a:t>
            </a:r>
            <a:endParaRPr lang="es-ES" sz="3200" b="1" kern="1200" dirty="0">
              <a:solidFill>
                <a:prstClr val="white"/>
              </a:solidFill>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s-PE" sz="3200" b="1" i="0" u="none" strike="noStrike" kern="1200" cap="none" spc="0" normalizeH="0" baseline="0" noProof="0" dirty="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355419042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26038886-906E-35B0-B7EF-A100BAB3CFC2}"/>
              </a:ext>
            </a:extLst>
          </p:cNvPr>
          <p:cNvPicPr>
            <a:picLocks noChangeAspect="1"/>
          </p:cNvPicPr>
          <p:nvPr/>
        </p:nvPicPr>
        <p:blipFill>
          <a:blip r:embed="rId2"/>
          <a:stretch>
            <a:fillRect/>
          </a:stretch>
        </p:blipFill>
        <p:spPr>
          <a:xfrm>
            <a:off x="381000" y="990600"/>
            <a:ext cx="10439400" cy="568674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Gráfico 5" descr="Mano con dedo índice apuntando a la derecha con relleno sólido">
            <a:extLst>
              <a:ext uri="{FF2B5EF4-FFF2-40B4-BE49-F238E27FC236}">
                <a16:creationId xmlns:a16="http://schemas.microsoft.com/office/drawing/2014/main" id="{6BFCC69C-5E28-10A0-F743-390F7B693B4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a:off x="4267201" y="5638797"/>
            <a:ext cx="517783" cy="457202"/>
          </a:xfrm>
          <a:prstGeom prst="rect">
            <a:avLst/>
          </a:prstGeom>
        </p:spPr>
      </p:pic>
      <p:sp>
        <p:nvSpPr>
          <p:cNvPr id="7" name="CuadroTexto 6">
            <a:extLst>
              <a:ext uri="{FF2B5EF4-FFF2-40B4-BE49-F238E27FC236}">
                <a16:creationId xmlns:a16="http://schemas.microsoft.com/office/drawing/2014/main" id="{89C1A4CE-BCE8-E154-C265-B481F163AADF}"/>
              </a:ext>
            </a:extLst>
          </p:cNvPr>
          <p:cNvSpPr txBox="1"/>
          <p:nvPr/>
        </p:nvSpPr>
        <p:spPr>
          <a:xfrm>
            <a:off x="4744296" y="5681243"/>
            <a:ext cx="3637704" cy="338554"/>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pPr marL="0" indent="0">
              <a:buNone/>
            </a:pPr>
            <a:r>
              <a:rPr lang="es-ES" sz="1600" dirty="0"/>
              <a:t>Se genera un método: Registrar_Alumno</a:t>
            </a:r>
            <a:endParaRPr lang="es-PE" sz="1600" dirty="0"/>
          </a:p>
        </p:txBody>
      </p:sp>
    </p:spTree>
    <p:extLst>
      <p:ext uri="{BB962C8B-B14F-4D97-AF65-F5344CB8AC3E}">
        <p14:creationId xmlns:p14="http://schemas.microsoft.com/office/powerpoint/2010/main" val="152830716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5544A299-9B1D-D7F0-D4BD-D913EA87DBF7}"/>
              </a:ext>
            </a:extLst>
          </p:cNvPr>
          <p:cNvPicPr>
            <a:picLocks noChangeAspect="1"/>
          </p:cNvPicPr>
          <p:nvPr/>
        </p:nvPicPr>
        <p:blipFill>
          <a:blip r:embed="rId2"/>
          <a:stretch>
            <a:fillRect/>
          </a:stretch>
        </p:blipFill>
        <p:spPr>
          <a:xfrm>
            <a:off x="457200" y="990600"/>
            <a:ext cx="10793524" cy="573381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Gráfico 5" descr="Mano con dedo índice apuntando a la derecha con relleno sólido">
            <a:extLst>
              <a:ext uri="{FF2B5EF4-FFF2-40B4-BE49-F238E27FC236}">
                <a16:creationId xmlns:a16="http://schemas.microsoft.com/office/drawing/2014/main" id="{77E1D35B-B484-BA34-AA49-9C7BCAC10E8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a:off x="5273417" y="304800"/>
            <a:ext cx="517783" cy="457202"/>
          </a:xfrm>
          <a:prstGeom prst="rect">
            <a:avLst/>
          </a:prstGeom>
        </p:spPr>
      </p:pic>
      <p:sp>
        <p:nvSpPr>
          <p:cNvPr id="7" name="CuadroTexto 6">
            <a:extLst>
              <a:ext uri="{FF2B5EF4-FFF2-40B4-BE49-F238E27FC236}">
                <a16:creationId xmlns:a16="http://schemas.microsoft.com/office/drawing/2014/main" id="{B1397F01-0CE6-5C5C-561C-AA1DC730DF65}"/>
              </a:ext>
            </a:extLst>
          </p:cNvPr>
          <p:cNvSpPr txBox="1"/>
          <p:nvPr/>
        </p:nvSpPr>
        <p:spPr>
          <a:xfrm>
            <a:off x="5750512" y="347246"/>
            <a:ext cx="2631488" cy="338554"/>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pPr marL="0" indent="0">
              <a:buNone/>
            </a:pPr>
            <a:r>
              <a:rPr lang="es-ES" sz="1600" dirty="0"/>
              <a:t>Clic en el icono: Run Project</a:t>
            </a:r>
            <a:endParaRPr lang="es-PE" sz="1600" dirty="0"/>
          </a:p>
        </p:txBody>
      </p:sp>
      <p:pic>
        <p:nvPicPr>
          <p:cNvPr id="8" name="Gráfico 7" descr="Mano con dedo índice apuntando a la derecha con relleno sólido">
            <a:extLst>
              <a:ext uri="{FF2B5EF4-FFF2-40B4-BE49-F238E27FC236}">
                <a16:creationId xmlns:a16="http://schemas.microsoft.com/office/drawing/2014/main" id="{E0996F25-4770-F53C-F2DC-B1A2951B144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6200000">
            <a:off x="5760910" y="5989507"/>
            <a:ext cx="517783" cy="457202"/>
          </a:xfrm>
          <a:prstGeom prst="rect">
            <a:avLst/>
          </a:prstGeom>
        </p:spPr>
      </p:pic>
      <p:sp>
        <p:nvSpPr>
          <p:cNvPr id="9" name="CuadroTexto 8">
            <a:extLst>
              <a:ext uri="{FF2B5EF4-FFF2-40B4-BE49-F238E27FC236}">
                <a16:creationId xmlns:a16="http://schemas.microsoft.com/office/drawing/2014/main" id="{FBF58FF8-05B9-DE65-FDD8-0F5A3738173D}"/>
              </a:ext>
            </a:extLst>
          </p:cNvPr>
          <p:cNvSpPr txBox="1"/>
          <p:nvPr/>
        </p:nvSpPr>
        <p:spPr>
          <a:xfrm>
            <a:off x="6167025" y="6111616"/>
            <a:ext cx="5917703" cy="338554"/>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pPr marL="0" indent="0">
              <a:buNone/>
            </a:pPr>
            <a:r>
              <a:rPr lang="es-ES" sz="1600" dirty="0"/>
              <a:t>Se agrega un parámetro: objalumno de tipo clase: Entidad_Alumno</a:t>
            </a:r>
            <a:endParaRPr lang="es-PE" sz="1600" dirty="0"/>
          </a:p>
        </p:txBody>
      </p:sp>
    </p:spTree>
    <p:extLst>
      <p:ext uri="{BB962C8B-B14F-4D97-AF65-F5344CB8AC3E}">
        <p14:creationId xmlns:p14="http://schemas.microsoft.com/office/powerpoint/2010/main" val="24284310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7264908" y="388620"/>
            <a:ext cx="4348916" cy="683895"/>
          </a:xfrm>
          <a:custGeom>
            <a:avLst/>
            <a:gdLst/>
            <a:ahLst/>
            <a:cxnLst/>
            <a:rect l="l" t="t" r="r" b="b"/>
            <a:pathLst>
              <a:path w="4368165" h="683894">
                <a:moveTo>
                  <a:pt x="4253611" y="0"/>
                </a:moveTo>
                <a:lnTo>
                  <a:pt x="114046" y="0"/>
                </a:lnTo>
                <a:lnTo>
                  <a:pt x="69596" y="9016"/>
                </a:lnTo>
                <a:lnTo>
                  <a:pt x="33400" y="33400"/>
                </a:lnTo>
                <a:lnTo>
                  <a:pt x="9017" y="69595"/>
                </a:lnTo>
                <a:lnTo>
                  <a:pt x="0" y="114045"/>
                </a:lnTo>
                <a:lnTo>
                  <a:pt x="0" y="569721"/>
                </a:lnTo>
                <a:lnTo>
                  <a:pt x="9017" y="614171"/>
                </a:lnTo>
                <a:lnTo>
                  <a:pt x="33400" y="650366"/>
                </a:lnTo>
                <a:lnTo>
                  <a:pt x="69596" y="674751"/>
                </a:lnTo>
                <a:lnTo>
                  <a:pt x="114046" y="683767"/>
                </a:lnTo>
                <a:lnTo>
                  <a:pt x="4253611" y="683767"/>
                </a:lnTo>
                <a:lnTo>
                  <a:pt x="4298061" y="674751"/>
                </a:lnTo>
                <a:lnTo>
                  <a:pt x="4334256" y="650366"/>
                </a:lnTo>
                <a:lnTo>
                  <a:pt x="4358640" y="614171"/>
                </a:lnTo>
                <a:lnTo>
                  <a:pt x="4367657" y="569721"/>
                </a:lnTo>
                <a:lnTo>
                  <a:pt x="4367657" y="114045"/>
                </a:lnTo>
                <a:lnTo>
                  <a:pt x="4358640" y="69595"/>
                </a:lnTo>
                <a:lnTo>
                  <a:pt x="4334256" y="33400"/>
                </a:lnTo>
                <a:lnTo>
                  <a:pt x="4298061" y="9016"/>
                </a:lnTo>
                <a:lnTo>
                  <a:pt x="4253611" y="0"/>
                </a:lnTo>
                <a:close/>
              </a:path>
            </a:pathLst>
          </a:custGeom>
          <a:solidFill>
            <a:srgbClr val="FAD12C"/>
          </a:solidFill>
        </p:spPr>
        <p:txBody>
          <a:bodyPr wrap="square" lIns="0" tIns="0" rIns="0" bIns="0" rtlCol="0"/>
          <a:lstStyle/>
          <a:p>
            <a:pPr algn="ctr"/>
            <a:endParaRPr dirty="0"/>
          </a:p>
        </p:txBody>
      </p:sp>
      <p:sp>
        <p:nvSpPr>
          <p:cNvPr id="3" name="object 3"/>
          <p:cNvSpPr txBox="1"/>
          <p:nvPr/>
        </p:nvSpPr>
        <p:spPr>
          <a:xfrm>
            <a:off x="8839200" y="534669"/>
            <a:ext cx="1295400" cy="382156"/>
          </a:xfrm>
          <a:prstGeom prst="rect">
            <a:avLst/>
          </a:prstGeom>
        </p:spPr>
        <p:txBody>
          <a:bodyPr vert="horz" wrap="square" lIns="0" tIns="12700" rIns="0" bIns="0" rtlCol="0">
            <a:spAutoFit/>
          </a:bodyPr>
          <a:lstStyle/>
          <a:p>
            <a:pPr marL="12700">
              <a:lnSpc>
                <a:spcPct val="100000"/>
              </a:lnSpc>
              <a:spcBef>
                <a:spcPts val="100"/>
              </a:spcBef>
            </a:pPr>
            <a:r>
              <a:rPr lang="es-PE" sz="2400" b="1" spc="-5" dirty="0">
                <a:solidFill>
                  <a:srgbClr val="1F3861"/>
                </a:solidFill>
                <a:latin typeface="Segoe UI"/>
                <a:cs typeface="Segoe UI"/>
              </a:rPr>
              <a:t>Sesió</a:t>
            </a:r>
            <a:r>
              <a:rPr sz="2400" b="1" spc="-5" dirty="0">
                <a:solidFill>
                  <a:srgbClr val="1F3861"/>
                </a:solidFill>
                <a:latin typeface="Segoe UI"/>
                <a:cs typeface="Segoe UI"/>
              </a:rPr>
              <a:t>n</a:t>
            </a:r>
            <a:r>
              <a:rPr sz="2400" b="1" spc="-180" dirty="0">
                <a:solidFill>
                  <a:srgbClr val="1F3861"/>
                </a:solidFill>
                <a:latin typeface="Segoe UI"/>
                <a:cs typeface="Segoe UI"/>
              </a:rPr>
              <a:t> </a:t>
            </a:r>
            <a:r>
              <a:rPr lang="es-PE" sz="2400" b="1" spc="-180" dirty="0">
                <a:solidFill>
                  <a:srgbClr val="1F3861"/>
                </a:solidFill>
                <a:latin typeface="Segoe UI"/>
                <a:cs typeface="Segoe UI"/>
              </a:rPr>
              <a:t>5</a:t>
            </a:r>
            <a:endParaRPr sz="2400" dirty="0">
              <a:latin typeface="Segoe UI"/>
              <a:cs typeface="Segoe UI"/>
            </a:endParaRPr>
          </a:p>
        </p:txBody>
      </p:sp>
      <p:pic>
        <p:nvPicPr>
          <p:cNvPr id="9" name="Imagen 8">
            <a:extLst>
              <a:ext uri="{FF2B5EF4-FFF2-40B4-BE49-F238E27FC236}">
                <a16:creationId xmlns:a16="http://schemas.microsoft.com/office/drawing/2014/main" id="{2078172E-C2B3-2F2E-287A-FD80FE8FC609}"/>
              </a:ext>
            </a:extLst>
          </p:cNvPr>
          <p:cNvPicPr>
            <a:picLocks noChangeAspect="1"/>
          </p:cNvPicPr>
          <p:nvPr/>
        </p:nvPicPr>
        <p:blipFill>
          <a:blip r:embed="rId2"/>
          <a:stretch>
            <a:fillRect/>
          </a:stretch>
        </p:blipFill>
        <p:spPr>
          <a:xfrm>
            <a:off x="1066800" y="-5499"/>
            <a:ext cx="2667000" cy="6858000"/>
          </a:xfrm>
          <a:prstGeom prst="rect">
            <a:avLst/>
          </a:prstGeom>
        </p:spPr>
      </p:pic>
      <p:sp>
        <p:nvSpPr>
          <p:cNvPr id="15" name="Rectángulo: esquinas redondeadas 14">
            <a:extLst>
              <a:ext uri="{FF2B5EF4-FFF2-40B4-BE49-F238E27FC236}">
                <a16:creationId xmlns:a16="http://schemas.microsoft.com/office/drawing/2014/main" id="{97EA819F-8132-8149-2935-D3CFD73CA746}"/>
              </a:ext>
            </a:extLst>
          </p:cNvPr>
          <p:cNvSpPr/>
          <p:nvPr/>
        </p:nvSpPr>
        <p:spPr>
          <a:xfrm>
            <a:off x="3206229" y="1430456"/>
            <a:ext cx="7751773" cy="643591"/>
          </a:xfrm>
          <a:prstGeom prst="roundRect">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a:noFill/>
          </a:ln>
          <a:effectLst>
            <a:glow rad="101600">
              <a:srgbClr val="F79646">
                <a:satMod val="175000"/>
                <a:alpha val="40000"/>
              </a:srgbClr>
            </a:glow>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algn="ctr">
              <a:buClrTx/>
            </a:pPr>
            <a:endParaRPr lang="es-ES" sz="3200" b="1" kern="1200" dirty="0">
              <a:solidFill>
                <a:prstClr val="white"/>
              </a:solidFill>
              <a:latin typeface="Calibri"/>
              <a:ea typeface="+mn-ea"/>
              <a:cs typeface="+mn-cs"/>
            </a:endParaRPr>
          </a:p>
          <a:p>
            <a:pPr algn="ctr">
              <a:buClrTx/>
            </a:pPr>
            <a:r>
              <a:rPr lang="es-ES" sz="3200" b="1" dirty="0">
                <a:solidFill>
                  <a:prstClr val="white"/>
                </a:solidFill>
                <a:latin typeface="Calibri"/>
              </a:rPr>
              <a:t>Constructor Sin Parámetros</a:t>
            </a:r>
            <a:endParaRPr lang="es-ES" sz="3200" b="1" kern="1200" dirty="0">
              <a:solidFill>
                <a:prstClr val="white"/>
              </a:solidFill>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s-PE" sz="3200" b="1" i="0" u="none" strike="noStrike" kern="1200" cap="none" spc="0" normalizeH="0" baseline="0" noProof="0" dirty="0">
              <a:ln>
                <a:noFill/>
              </a:ln>
              <a:solidFill>
                <a:prstClr val="white"/>
              </a:solidFill>
              <a:effectLst/>
              <a:uLnTx/>
              <a:uFillTx/>
              <a:latin typeface="Calibri"/>
              <a:ea typeface="+mn-ea"/>
              <a:cs typeface="+mn-cs"/>
            </a:endParaRPr>
          </a:p>
        </p:txBody>
      </p:sp>
      <p:sp>
        <p:nvSpPr>
          <p:cNvPr id="4" name="Rectángulo: esquinas redondeadas 3">
            <a:extLst>
              <a:ext uri="{FF2B5EF4-FFF2-40B4-BE49-F238E27FC236}">
                <a16:creationId xmlns:a16="http://schemas.microsoft.com/office/drawing/2014/main" id="{6F041A62-B1CA-5E6A-B1D8-174B1DBD9835}"/>
              </a:ext>
            </a:extLst>
          </p:cNvPr>
          <p:cNvSpPr/>
          <p:nvPr/>
        </p:nvSpPr>
        <p:spPr>
          <a:xfrm>
            <a:off x="3206229" y="2112927"/>
            <a:ext cx="7751773" cy="643591"/>
          </a:xfrm>
          <a:prstGeom prst="roundRect">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a:noFill/>
          </a:ln>
          <a:effectLst>
            <a:glow rad="101600">
              <a:srgbClr val="F79646">
                <a:satMod val="175000"/>
                <a:alpha val="40000"/>
              </a:srgbClr>
            </a:glow>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algn="ctr">
              <a:buClrTx/>
            </a:pPr>
            <a:endParaRPr lang="es-ES" sz="3200" b="1" kern="1200" dirty="0">
              <a:solidFill>
                <a:prstClr val="white"/>
              </a:solidFill>
              <a:latin typeface="Calibri"/>
              <a:ea typeface="+mn-ea"/>
              <a:cs typeface="+mn-cs"/>
            </a:endParaRPr>
          </a:p>
          <a:p>
            <a:pPr algn="ctr">
              <a:buClrTx/>
            </a:pPr>
            <a:r>
              <a:rPr lang="es-ES" sz="3200" b="1" dirty="0">
                <a:solidFill>
                  <a:prstClr val="white"/>
                </a:solidFill>
                <a:latin typeface="Calibri"/>
              </a:rPr>
              <a:t>Constructor Con Parámetros</a:t>
            </a:r>
            <a:endParaRPr lang="es-ES" sz="3200" b="1" kern="1200" dirty="0">
              <a:solidFill>
                <a:prstClr val="white"/>
              </a:solidFill>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s-PE" sz="3200" b="1" i="0" u="none" strike="noStrike" kern="1200" cap="none" spc="0" normalizeH="0" baseline="0" noProof="0" dirty="0">
              <a:ln>
                <a:noFill/>
              </a:ln>
              <a:solidFill>
                <a:prstClr val="white"/>
              </a:solidFill>
              <a:effectLst/>
              <a:uLnTx/>
              <a:uFillTx/>
              <a:latin typeface="Calibri"/>
              <a:ea typeface="+mn-ea"/>
              <a:cs typeface="+mn-cs"/>
            </a:endParaRPr>
          </a:p>
        </p:txBody>
      </p:sp>
      <p:sp>
        <p:nvSpPr>
          <p:cNvPr id="5" name="Rectángulo: esquinas redondeadas 4">
            <a:extLst>
              <a:ext uri="{FF2B5EF4-FFF2-40B4-BE49-F238E27FC236}">
                <a16:creationId xmlns:a16="http://schemas.microsoft.com/office/drawing/2014/main" id="{C4E0A020-25B4-90C4-B366-3E702BC68BD7}"/>
              </a:ext>
            </a:extLst>
          </p:cNvPr>
          <p:cNvSpPr/>
          <p:nvPr/>
        </p:nvSpPr>
        <p:spPr>
          <a:xfrm>
            <a:off x="3206229" y="2795398"/>
            <a:ext cx="7751773" cy="643591"/>
          </a:xfrm>
          <a:prstGeom prst="roundRect">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a:noFill/>
          </a:ln>
          <a:effectLst>
            <a:glow rad="101600">
              <a:srgbClr val="F79646">
                <a:satMod val="175000"/>
                <a:alpha val="40000"/>
              </a:srgbClr>
            </a:glow>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algn="ctr">
              <a:buClrTx/>
            </a:pPr>
            <a:endParaRPr lang="es-ES" sz="3200" b="1" kern="1200" dirty="0">
              <a:solidFill>
                <a:prstClr val="white"/>
              </a:solidFill>
              <a:latin typeface="Calibri"/>
              <a:ea typeface="+mn-ea"/>
              <a:cs typeface="+mn-cs"/>
            </a:endParaRPr>
          </a:p>
          <a:p>
            <a:pPr algn="ctr">
              <a:buClrTx/>
            </a:pPr>
            <a:r>
              <a:rPr lang="es-ES" sz="3200" b="1" dirty="0">
                <a:solidFill>
                  <a:prstClr val="white"/>
                </a:solidFill>
                <a:latin typeface="Calibri"/>
              </a:rPr>
              <a:t>Getters y Setters</a:t>
            </a:r>
            <a:endParaRPr lang="es-ES" sz="3200" b="1" kern="1200" dirty="0">
              <a:solidFill>
                <a:prstClr val="white"/>
              </a:solidFill>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s-PE" sz="3200" b="1" i="0" u="none" strike="noStrike" kern="1200" cap="none" spc="0" normalizeH="0" baseline="0" noProof="0" dirty="0">
              <a:ln>
                <a:noFill/>
              </a:ln>
              <a:solidFill>
                <a:prstClr val="white"/>
              </a:solidFill>
              <a:effectLst/>
              <a:uLnTx/>
              <a:uFillTx/>
              <a:latin typeface="Calibri"/>
              <a:ea typeface="+mn-ea"/>
              <a:cs typeface="+mn-cs"/>
            </a:endParaRPr>
          </a:p>
        </p:txBody>
      </p:sp>
      <p:sp>
        <p:nvSpPr>
          <p:cNvPr id="6" name="Rectángulo: esquinas redondeadas 5">
            <a:extLst>
              <a:ext uri="{FF2B5EF4-FFF2-40B4-BE49-F238E27FC236}">
                <a16:creationId xmlns:a16="http://schemas.microsoft.com/office/drawing/2014/main" id="{C7077EB3-1F22-2BAF-ED56-DB5762E60BC5}"/>
              </a:ext>
            </a:extLst>
          </p:cNvPr>
          <p:cNvSpPr/>
          <p:nvPr/>
        </p:nvSpPr>
        <p:spPr>
          <a:xfrm>
            <a:off x="3206229" y="3477869"/>
            <a:ext cx="7751773" cy="643591"/>
          </a:xfrm>
          <a:prstGeom prst="roundRect">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a:noFill/>
          </a:ln>
          <a:effectLst>
            <a:glow rad="101600">
              <a:srgbClr val="F79646">
                <a:satMod val="175000"/>
                <a:alpha val="40000"/>
              </a:srgbClr>
            </a:glow>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algn="ctr">
              <a:buClrTx/>
            </a:pPr>
            <a:endParaRPr lang="es-ES" sz="3200" b="1" kern="1200" dirty="0">
              <a:solidFill>
                <a:prstClr val="white"/>
              </a:solidFill>
              <a:latin typeface="Calibri"/>
              <a:ea typeface="+mn-ea"/>
              <a:cs typeface="+mn-cs"/>
            </a:endParaRPr>
          </a:p>
          <a:p>
            <a:pPr algn="ctr">
              <a:buClrTx/>
            </a:pPr>
            <a:r>
              <a:rPr lang="es-ES" sz="3200" b="1" dirty="0">
                <a:solidFill>
                  <a:prstClr val="white"/>
                </a:solidFill>
                <a:latin typeface="Calibri"/>
              </a:rPr>
              <a:t>Clase PreparedStatement</a:t>
            </a:r>
            <a:endParaRPr lang="es-ES" sz="3200" b="1" kern="1200" dirty="0">
              <a:solidFill>
                <a:prstClr val="white"/>
              </a:solidFill>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s-PE" sz="3200" b="1" i="0" u="none" strike="noStrike" kern="1200" cap="none" spc="0" normalizeH="0" baseline="0" noProof="0" dirty="0">
              <a:ln>
                <a:noFill/>
              </a:ln>
              <a:solidFill>
                <a:prstClr val="white"/>
              </a:solidFill>
              <a:effectLst/>
              <a:uLnTx/>
              <a:uFillTx/>
              <a:latin typeface="Calibri"/>
              <a:ea typeface="+mn-ea"/>
              <a:cs typeface="+mn-cs"/>
            </a:endParaRPr>
          </a:p>
        </p:txBody>
      </p:sp>
      <p:sp>
        <p:nvSpPr>
          <p:cNvPr id="7" name="Rectángulo: esquinas redondeadas 6">
            <a:extLst>
              <a:ext uri="{FF2B5EF4-FFF2-40B4-BE49-F238E27FC236}">
                <a16:creationId xmlns:a16="http://schemas.microsoft.com/office/drawing/2014/main" id="{481EE8F3-73F8-B9A1-A802-6994D6640AF9}"/>
              </a:ext>
            </a:extLst>
          </p:cNvPr>
          <p:cNvSpPr/>
          <p:nvPr/>
        </p:nvSpPr>
        <p:spPr>
          <a:xfrm>
            <a:off x="3206229" y="4160340"/>
            <a:ext cx="7751773" cy="643591"/>
          </a:xfrm>
          <a:prstGeom prst="roundRect">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a:noFill/>
          </a:ln>
          <a:effectLst>
            <a:glow rad="101600">
              <a:srgbClr val="F79646">
                <a:satMod val="175000"/>
                <a:alpha val="40000"/>
              </a:srgbClr>
            </a:glow>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algn="ctr">
              <a:buClrTx/>
            </a:pPr>
            <a:endParaRPr lang="es-ES" sz="3200" b="1" kern="1200" dirty="0">
              <a:solidFill>
                <a:prstClr val="white"/>
              </a:solidFill>
              <a:latin typeface="Calibri"/>
              <a:ea typeface="+mn-ea"/>
              <a:cs typeface="+mn-cs"/>
            </a:endParaRPr>
          </a:p>
          <a:p>
            <a:pPr algn="ctr">
              <a:buClrTx/>
            </a:pPr>
            <a:r>
              <a:rPr lang="es-ES" sz="3200" b="1" kern="1200" dirty="0">
                <a:solidFill>
                  <a:prstClr val="white"/>
                </a:solidFill>
                <a:latin typeface="Calibri"/>
                <a:ea typeface="+mn-ea"/>
                <a:cs typeface="+mn-cs"/>
              </a:rPr>
              <a:t>Méto</a:t>
            </a:r>
            <a:r>
              <a:rPr lang="es-ES" sz="3200" b="1" dirty="0">
                <a:solidFill>
                  <a:prstClr val="white"/>
                </a:solidFill>
                <a:latin typeface="Calibri"/>
              </a:rPr>
              <a:t>do De Ingreso</a:t>
            </a:r>
            <a:endParaRPr lang="es-ES" sz="3200" b="1" kern="1200" dirty="0">
              <a:solidFill>
                <a:prstClr val="white"/>
              </a:solidFill>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s-PE" sz="3200" b="1" i="0" u="none" strike="noStrike" kern="1200" cap="none" spc="0" normalizeH="0" baseline="0" noProof="0" dirty="0">
              <a:ln>
                <a:noFill/>
              </a:ln>
              <a:solidFill>
                <a:prstClr val="white"/>
              </a:solidFill>
              <a:effectLst/>
              <a:uLnTx/>
              <a:uFillTx/>
              <a:latin typeface="Calibri"/>
              <a:ea typeface="+mn-ea"/>
              <a:cs typeface="+mn-cs"/>
            </a:endParaRPr>
          </a:p>
        </p:txBody>
      </p:sp>
      <p:sp>
        <p:nvSpPr>
          <p:cNvPr id="8" name="Rectángulo: esquinas redondeadas 7">
            <a:extLst>
              <a:ext uri="{FF2B5EF4-FFF2-40B4-BE49-F238E27FC236}">
                <a16:creationId xmlns:a16="http://schemas.microsoft.com/office/drawing/2014/main" id="{35591B4D-39D7-0ED5-DF0A-62E83E122BF7}"/>
              </a:ext>
            </a:extLst>
          </p:cNvPr>
          <p:cNvSpPr/>
          <p:nvPr/>
        </p:nvSpPr>
        <p:spPr>
          <a:xfrm>
            <a:off x="3206229" y="4842809"/>
            <a:ext cx="7751773" cy="643591"/>
          </a:xfrm>
          <a:prstGeom prst="roundRect">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a:noFill/>
          </a:ln>
          <a:effectLst>
            <a:glow rad="101600">
              <a:srgbClr val="F79646">
                <a:satMod val="175000"/>
                <a:alpha val="40000"/>
              </a:srgbClr>
            </a:glow>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algn="ctr">
              <a:buClrTx/>
            </a:pPr>
            <a:endParaRPr lang="es-ES" sz="3200" b="1" kern="1200" dirty="0">
              <a:solidFill>
                <a:prstClr val="white"/>
              </a:solidFill>
              <a:latin typeface="Calibri"/>
              <a:ea typeface="+mn-ea"/>
              <a:cs typeface="+mn-cs"/>
            </a:endParaRPr>
          </a:p>
          <a:p>
            <a:pPr algn="ctr">
              <a:buClrTx/>
            </a:pPr>
            <a:r>
              <a:rPr lang="es-ES" sz="3200" b="1" kern="1200" dirty="0">
                <a:solidFill>
                  <a:prstClr val="white"/>
                </a:solidFill>
                <a:latin typeface="Calibri"/>
                <a:ea typeface="+mn-ea"/>
                <a:cs typeface="+mn-cs"/>
              </a:rPr>
              <a:t>Agregar Un JPanel</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s-PE" sz="3200" b="1" i="0" u="none" strike="noStrike" kern="1200" cap="none" spc="0" normalizeH="0" baseline="0" noProof="0" dirty="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137528402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1C0A0D7B-7EC0-2FA9-E84F-7BD76B078E4A}"/>
              </a:ext>
            </a:extLst>
          </p:cNvPr>
          <p:cNvPicPr>
            <a:picLocks noChangeAspect="1"/>
          </p:cNvPicPr>
          <p:nvPr/>
        </p:nvPicPr>
        <p:blipFill>
          <a:blip r:embed="rId2"/>
          <a:stretch>
            <a:fillRect/>
          </a:stretch>
        </p:blipFill>
        <p:spPr>
          <a:xfrm>
            <a:off x="827268" y="990600"/>
            <a:ext cx="10602732" cy="5715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Gráfico 5" descr="Mano con dedo índice apuntando a la derecha con relleno sólido">
            <a:extLst>
              <a:ext uri="{FF2B5EF4-FFF2-40B4-BE49-F238E27FC236}">
                <a16:creationId xmlns:a16="http://schemas.microsoft.com/office/drawing/2014/main" id="{184E7B34-E150-07F0-1E02-E1D040041D4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6200000">
            <a:off x="4922709" y="6231522"/>
            <a:ext cx="517783" cy="457202"/>
          </a:xfrm>
          <a:prstGeom prst="rect">
            <a:avLst/>
          </a:prstGeom>
        </p:spPr>
      </p:pic>
      <p:sp>
        <p:nvSpPr>
          <p:cNvPr id="7" name="CuadroTexto 6">
            <a:extLst>
              <a:ext uri="{FF2B5EF4-FFF2-40B4-BE49-F238E27FC236}">
                <a16:creationId xmlns:a16="http://schemas.microsoft.com/office/drawing/2014/main" id="{BD7A6802-620F-FF43-B605-185234341F82}"/>
              </a:ext>
            </a:extLst>
          </p:cNvPr>
          <p:cNvSpPr txBox="1"/>
          <p:nvPr/>
        </p:nvSpPr>
        <p:spPr>
          <a:xfrm>
            <a:off x="5334000" y="6290846"/>
            <a:ext cx="2402888" cy="338554"/>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pPr marL="0" indent="0">
              <a:buNone/>
            </a:pPr>
            <a:r>
              <a:rPr lang="es-ES" sz="1600" dirty="0"/>
              <a:t>Clic en la primera opción</a:t>
            </a:r>
            <a:endParaRPr lang="es-PE" sz="1600" dirty="0"/>
          </a:p>
        </p:txBody>
      </p:sp>
      <p:pic>
        <p:nvPicPr>
          <p:cNvPr id="8" name="Gráfico 7" descr="Mano con dedo índice apuntando a la derecha con relleno sólido">
            <a:extLst>
              <a:ext uri="{FF2B5EF4-FFF2-40B4-BE49-F238E27FC236}">
                <a16:creationId xmlns:a16="http://schemas.microsoft.com/office/drawing/2014/main" id="{251009D6-BE84-CD8A-FDD6-AF16ACC181F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6200000">
            <a:off x="968313" y="5965888"/>
            <a:ext cx="380999" cy="336422"/>
          </a:xfrm>
          <a:prstGeom prst="rect">
            <a:avLst/>
          </a:prstGeom>
        </p:spPr>
      </p:pic>
      <p:sp>
        <p:nvSpPr>
          <p:cNvPr id="9" name="CuadroTexto 8">
            <a:extLst>
              <a:ext uri="{FF2B5EF4-FFF2-40B4-BE49-F238E27FC236}">
                <a16:creationId xmlns:a16="http://schemas.microsoft.com/office/drawing/2014/main" id="{29C656BA-9C6B-10BB-8C58-072DF6C7FD8E}"/>
              </a:ext>
            </a:extLst>
          </p:cNvPr>
          <p:cNvSpPr txBox="1"/>
          <p:nvPr/>
        </p:nvSpPr>
        <p:spPr>
          <a:xfrm>
            <a:off x="65268" y="6290846"/>
            <a:ext cx="1458732" cy="338554"/>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pPr marL="0" indent="0">
              <a:buNone/>
            </a:pPr>
            <a:r>
              <a:rPr lang="es-ES" sz="1600" dirty="0"/>
              <a:t>Clic en el icono</a:t>
            </a:r>
            <a:endParaRPr lang="es-PE" sz="1600" dirty="0"/>
          </a:p>
        </p:txBody>
      </p:sp>
    </p:spTree>
    <p:extLst>
      <p:ext uri="{BB962C8B-B14F-4D97-AF65-F5344CB8AC3E}">
        <p14:creationId xmlns:p14="http://schemas.microsoft.com/office/powerpoint/2010/main" val="429137209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DDF33352-3BC7-6D78-29E6-B6B378F46F09}"/>
              </a:ext>
            </a:extLst>
          </p:cNvPr>
          <p:cNvPicPr>
            <a:picLocks noChangeAspect="1"/>
          </p:cNvPicPr>
          <p:nvPr/>
        </p:nvPicPr>
        <p:blipFill>
          <a:blip r:embed="rId2"/>
          <a:stretch>
            <a:fillRect/>
          </a:stretch>
        </p:blipFill>
        <p:spPr>
          <a:xfrm>
            <a:off x="354898" y="1219200"/>
            <a:ext cx="11482204" cy="48006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Gráfico 5" descr="Mano con dedo índice apuntando a la derecha con relleno sólido">
            <a:extLst>
              <a:ext uri="{FF2B5EF4-FFF2-40B4-BE49-F238E27FC236}">
                <a16:creationId xmlns:a16="http://schemas.microsoft.com/office/drawing/2014/main" id="{81CBA6B9-C12D-D22B-3CAD-DE800D97EF2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6200000">
            <a:off x="9951910" y="2849691"/>
            <a:ext cx="517783" cy="457202"/>
          </a:xfrm>
          <a:prstGeom prst="rect">
            <a:avLst/>
          </a:prstGeom>
        </p:spPr>
      </p:pic>
      <p:sp>
        <p:nvSpPr>
          <p:cNvPr id="7" name="CuadroTexto 6">
            <a:extLst>
              <a:ext uri="{FF2B5EF4-FFF2-40B4-BE49-F238E27FC236}">
                <a16:creationId xmlns:a16="http://schemas.microsoft.com/office/drawing/2014/main" id="{9B1D99E2-B98B-9ECA-C982-5DF0B2E22D05}"/>
              </a:ext>
            </a:extLst>
          </p:cNvPr>
          <p:cNvSpPr txBox="1"/>
          <p:nvPr/>
        </p:nvSpPr>
        <p:spPr>
          <a:xfrm>
            <a:off x="8839200" y="3319046"/>
            <a:ext cx="3200400" cy="338554"/>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pPr marL="0" indent="0">
              <a:buNone/>
            </a:pPr>
            <a:r>
              <a:rPr lang="es-ES" sz="1600" dirty="0"/>
              <a:t>Clase: Entidad_Alumno, importado</a:t>
            </a:r>
            <a:endParaRPr lang="es-PE" sz="1600" dirty="0"/>
          </a:p>
        </p:txBody>
      </p:sp>
    </p:spTree>
    <p:extLst>
      <p:ext uri="{BB962C8B-B14F-4D97-AF65-F5344CB8AC3E}">
        <p14:creationId xmlns:p14="http://schemas.microsoft.com/office/powerpoint/2010/main" val="425833618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54A83355-A00E-C6A9-1D98-2621ED731CED}"/>
              </a:ext>
            </a:extLst>
          </p:cNvPr>
          <p:cNvPicPr>
            <a:picLocks noChangeAspect="1"/>
          </p:cNvPicPr>
          <p:nvPr/>
        </p:nvPicPr>
        <p:blipFill>
          <a:blip r:embed="rId2"/>
          <a:stretch>
            <a:fillRect/>
          </a:stretch>
        </p:blipFill>
        <p:spPr>
          <a:xfrm>
            <a:off x="634825" y="990600"/>
            <a:ext cx="10922349" cy="57912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Gráfico 7" descr="Mano con dedo índice apuntando a la derecha con relleno sólido">
            <a:extLst>
              <a:ext uri="{FF2B5EF4-FFF2-40B4-BE49-F238E27FC236}">
                <a16:creationId xmlns:a16="http://schemas.microsoft.com/office/drawing/2014/main" id="{69D5FB50-79CC-D0C4-C35B-2C27975C128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a:off x="4191000" y="5105400"/>
            <a:ext cx="517783" cy="457202"/>
          </a:xfrm>
          <a:prstGeom prst="rect">
            <a:avLst/>
          </a:prstGeom>
        </p:spPr>
      </p:pic>
      <p:sp>
        <p:nvSpPr>
          <p:cNvPr id="9" name="CuadroTexto 8">
            <a:extLst>
              <a:ext uri="{FF2B5EF4-FFF2-40B4-BE49-F238E27FC236}">
                <a16:creationId xmlns:a16="http://schemas.microsoft.com/office/drawing/2014/main" id="{1D257206-7C5C-9553-2352-C4E85CFECA92}"/>
              </a:ext>
            </a:extLst>
          </p:cNvPr>
          <p:cNvSpPr txBox="1"/>
          <p:nvPr/>
        </p:nvSpPr>
        <p:spPr>
          <a:xfrm>
            <a:off x="4683712" y="5147846"/>
            <a:ext cx="3088688" cy="338554"/>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pPr marL="0" indent="0">
              <a:buNone/>
            </a:pPr>
            <a:r>
              <a:rPr lang="es-ES" sz="1600" dirty="0"/>
              <a:t>Se utiliza la estructura: try - catch</a:t>
            </a:r>
            <a:endParaRPr lang="es-PE" sz="1600" dirty="0"/>
          </a:p>
        </p:txBody>
      </p:sp>
      <p:sp>
        <p:nvSpPr>
          <p:cNvPr id="11" name="CuadroTexto 10">
            <a:extLst>
              <a:ext uri="{FF2B5EF4-FFF2-40B4-BE49-F238E27FC236}">
                <a16:creationId xmlns:a16="http://schemas.microsoft.com/office/drawing/2014/main" id="{AA4740DB-5904-7DF1-372B-DEE5FF7E0835}"/>
              </a:ext>
            </a:extLst>
          </p:cNvPr>
          <p:cNvSpPr txBox="1"/>
          <p:nvPr/>
        </p:nvSpPr>
        <p:spPr>
          <a:xfrm>
            <a:off x="76200" y="83403"/>
            <a:ext cx="8839200" cy="830997"/>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gn="just"/>
            <a:r>
              <a:rPr lang="es-ES" sz="1600" dirty="0"/>
              <a:t>La estructura try-catch se utiliza para manejar excepciones en Java. El código que potencialmente puede lanzar una excepción se coloca dentro del bloque try, y el bloque catch se utiliza para capturar y manejar cualquier excepción que se produzca dentro del bloque try.</a:t>
            </a:r>
            <a:endParaRPr lang="es-PE" sz="1600" dirty="0"/>
          </a:p>
        </p:txBody>
      </p:sp>
    </p:spTree>
    <p:extLst>
      <p:ext uri="{BB962C8B-B14F-4D97-AF65-F5344CB8AC3E}">
        <p14:creationId xmlns:p14="http://schemas.microsoft.com/office/powerpoint/2010/main" val="239059432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18978088-C127-AE80-82BA-19E19C29896E}"/>
              </a:ext>
            </a:extLst>
          </p:cNvPr>
          <p:cNvPicPr>
            <a:picLocks noChangeAspect="1"/>
          </p:cNvPicPr>
          <p:nvPr/>
        </p:nvPicPr>
        <p:blipFill>
          <a:blip r:embed="rId2"/>
          <a:stretch>
            <a:fillRect/>
          </a:stretch>
        </p:blipFill>
        <p:spPr>
          <a:xfrm>
            <a:off x="152399" y="990600"/>
            <a:ext cx="11887201" cy="5715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Gráfico 5" descr="Mano con dedo índice apuntando a la derecha con relleno sólido">
            <a:extLst>
              <a:ext uri="{FF2B5EF4-FFF2-40B4-BE49-F238E27FC236}">
                <a16:creationId xmlns:a16="http://schemas.microsoft.com/office/drawing/2014/main" id="{6BE545A2-F880-2BE6-F7E8-D4B1181D169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6200000">
            <a:off x="7361109" y="5684707"/>
            <a:ext cx="517783" cy="457202"/>
          </a:xfrm>
          <a:prstGeom prst="rect">
            <a:avLst/>
          </a:prstGeom>
        </p:spPr>
      </p:pic>
      <p:sp>
        <p:nvSpPr>
          <p:cNvPr id="7" name="CuadroTexto 6">
            <a:extLst>
              <a:ext uri="{FF2B5EF4-FFF2-40B4-BE49-F238E27FC236}">
                <a16:creationId xmlns:a16="http://schemas.microsoft.com/office/drawing/2014/main" id="{3C385E01-76F9-820E-3511-505AB4BDA54B}"/>
              </a:ext>
            </a:extLst>
          </p:cNvPr>
          <p:cNvSpPr txBox="1"/>
          <p:nvPr/>
        </p:nvSpPr>
        <p:spPr>
          <a:xfrm>
            <a:off x="2590800" y="6146513"/>
            <a:ext cx="9448800" cy="584775"/>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pPr marL="0" indent="0">
              <a:buNone/>
            </a:pPr>
            <a:r>
              <a:rPr lang="es-ES" sz="1600" dirty="0"/>
              <a:t>La sentencia SQL utilizada es insert into alumno values(?,?,?,?,?,?,?,?,?), lo que implica que se espera que la tabla alumno tenga nueve columnas en el mismo orden en el que se establecen los valores en el código.</a:t>
            </a:r>
            <a:endParaRPr lang="es-PE" sz="1600" dirty="0"/>
          </a:p>
        </p:txBody>
      </p:sp>
    </p:spTree>
    <p:extLst>
      <p:ext uri="{BB962C8B-B14F-4D97-AF65-F5344CB8AC3E}">
        <p14:creationId xmlns:p14="http://schemas.microsoft.com/office/powerpoint/2010/main" val="288808317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EF47B1F5-D631-0C60-63C2-EDC3BD42F636}"/>
              </a:ext>
            </a:extLst>
          </p:cNvPr>
          <p:cNvPicPr>
            <a:picLocks noChangeAspect="1"/>
          </p:cNvPicPr>
          <p:nvPr/>
        </p:nvPicPr>
        <p:blipFill>
          <a:blip r:embed="rId2"/>
          <a:stretch>
            <a:fillRect/>
          </a:stretch>
        </p:blipFill>
        <p:spPr>
          <a:xfrm>
            <a:off x="228600" y="990600"/>
            <a:ext cx="10134600" cy="575285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Gráfico 7" descr="Mano con dedo índice apuntando a la derecha con relleno sólido">
            <a:extLst>
              <a:ext uri="{FF2B5EF4-FFF2-40B4-BE49-F238E27FC236}">
                <a16:creationId xmlns:a16="http://schemas.microsoft.com/office/drawing/2014/main" id="{79E76F37-1D5A-4A91-66F2-EB46F9DEA1C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a:off x="7788017" y="4717132"/>
            <a:ext cx="517783" cy="457202"/>
          </a:xfrm>
          <a:prstGeom prst="rect">
            <a:avLst/>
          </a:prstGeom>
        </p:spPr>
      </p:pic>
      <p:sp>
        <p:nvSpPr>
          <p:cNvPr id="9" name="CuadroTexto 8">
            <a:extLst>
              <a:ext uri="{FF2B5EF4-FFF2-40B4-BE49-F238E27FC236}">
                <a16:creationId xmlns:a16="http://schemas.microsoft.com/office/drawing/2014/main" id="{B1F048D0-BB71-9ACC-72C6-900B2CC2D9AA}"/>
              </a:ext>
            </a:extLst>
          </p:cNvPr>
          <p:cNvSpPr txBox="1"/>
          <p:nvPr/>
        </p:nvSpPr>
        <p:spPr>
          <a:xfrm>
            <a:off x="8305800" y="4051518"/>
            <a:ext cx="3733800" cy="2308324"/>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pPr marL="0" indent="0" algn="just">
              <a:buNone/>
            </a:pPr>
            <a:r>
              <a:rPr lang="es-ES" sz="1600" dirty="0"/>
              <a:t>Se establecen los valores de los parámetros en el PreparedStatement spingreso.</a:t>
            </a:r>
          </a:p>
          <a:p>
            <a:pPr marL="0" indent="0" algn="just">
              <a:buNone/>
            </a:pPr>
            <a:endParaRPr lang="es-ES" sz="1600" dirty="0"/>
          </a:p>
          <a:p>
            <a:pPr marL="0" indent="0" algn="just">
              <a:buNone/>
            </a:pPr>
            <a:r>
              <a:rPr lang="es-ES" sz="1600" dirty="0"/>
              <a:t>Se utilizan los métodos setString, setInt,  para asignar los valores de los campos del objeto: objalumno, a los marcadores de posición correspondientes en la sentencia SQL.</a:t>
            </a:r>
            <a:endParaRPr lang="es-PE" sz="1600" dirty="0"/>
          </a:p>
        </p:txBody>
      </p:sp>
    </p:spTree>
    <p:extLst>
      <p:ext uri="{BB962C8B-B14F-4D97-AF65-F5344CB8AC3E}">
        <p14:creationId xmlns:p14="http://schemas.microsoft.com/office/powerpoint/2010/main" val="296924849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55604CD8-531C-EA34-A82E-7B5FD0040198}"/>
              </a:ext>
            </a:extLst>
          </p:cNvPr>
          <p:cNvPicPr>
            <a:picLocks noChangeAspect="1"/>
          </p:cNvPicPr>
          <p:nvPr/>
        </p:nvPicPr>
        <p:blipFill>
          <a:blip r:embed="rId2"/>
          <a:stretch>
            <a:fillRect/>
          </a:stretch>
        </p:blipFill>
        <p:spPr>
          <a:xfrm>
            <a:off x="1219200" y="982055"/>
            <a:ext cx="9525000" cy="57862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Gráfico 5" descr="Mano con dedo índice apuntando a la derecha con relleno sólido">
            <a:extLst>
              <a:ext uri="{FF2B5EF4-FFF2-40B4-BE49-F238E27FC236}">
                <a16:creationId xmlns:a16="http://schemas.microsoft.com/office/drawing/2014/main" id="{588D6362-2141-7CB9-473D-C5C8FD0905F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6200000">
            <a:off x="4236910" y="5973890"/>
            <a:ext cx="517783" cy="457202"/>
          </a:xfrm>
          <a:prstGeom prst="rect">
            <a:avLst/>
          </a:prstGeom>
        </p:spPr>
      </p:pic>
      <p:sp>
        <p:nvSpPr>
          <p:cNvPr id="7" name="CuadroTexto 6">
            <a:extLst>
              <a:ext uri="{FF2B5EF4-FFF2-40B4-BE49-F238E27FC236}">
                <a16:creationId xmlns:a16="http://schemas.microsoft.com/office/drawing/2014/main" id="{80D588C5-7348-2424-6345-FB27A4F342B8}"/>
              </a:ext>
            </a:extLst>
          </p:cNvPr>
          <p:cNvSpPr txBox="1"/>
          <p:nvPr/>
        </p:nvSpPr>
        <p:spPr>
          <a:xfrm>
            <a:off x="4648200" y="6019800"/>
            <a:ext cx="6096000" cy="738664"/>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pPr marL="0" indent="0" algn="just">
              <a:buNone/>
            </a:pPr>
            <a:r>
              <a:rPr lang="es-ES" sz="1400" dirty="0"/>
              <a:t>Se ejecuta la sentencia de inserción, utilizando el método executeUpdate del PreparedStatement spingreso. Esta llamada a executeUpdate realiza la operación de inserción hacia la base de datos.</a:t>
            </a:r>
            <a:endParaRPr lang="es-PE" sz="1400" dirty="0"/>
          </a:p>
        </p:txBody>
      </p:sp>
    </p:spTree>
    <p:extLst>
      <p:ext uri="{BB962C8B-B14F-4D97-AF65-F5344CB8AC3E}">
        <p14:creationId xmlns:p14="http://schemas.microsoft.com/office/powerpoint/2010/main" val="153264301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0C169B9D-BC9F-9511-860F-5F4A98D69AA8}"/>
              </a:ext>
            </a:extLst>
          </p:cNvPr>
          <p:cNvPicPr>
            <a:picLocks noChangeAspect="1"/>
          </p:cNvPicPr>
          <p:nvPr/>
        </p:nvPicPr>
        <p:blipFill>
          <a:blip r:embed="rId2"/>
          <a:stretch>
            <a:fillRect/>
          </a:stretch>
        </p:blipFill>
        <p:spPr>
          <a:xfrm>
            <a:off x="1447800" y="990600"/>
            <a:ext cx="9394243" cy="5715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Gráfico 5" descr="Mano con dedo índice apuntando a la derecha con relleno sólido">
            <a:extLst>
              <a:ext uri="{FF2B5EF4-FFF2-40B4-BE49-F238E27FC236}">
                <a16:creationId xmlns:a16="http://schemas.microsoft.com/office/drawing/2014/main" id="{45518409-38E7-D143-9894-1E544548C56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6200000">
            <a:off x="1498757" y="6070757"/>
            <a:ext cx="431485" cy="381001"/>
          </a:xfrm>
          <a:prstGeom prst="rect">
            <a:avLst/>
          </a:prstGeom>
        </p:spPr>
      </p:pic>
      <p:sp>
        <p:nvSpPr>
          <p:cNvPr id="7" name="CuadroTexto 6">
            <a:extLst>
              <a:ext uri="{FF2B5EF4-FFF2-40B4-BE49-F238E27FC236}">
                <a16:creationId xmlns:a16="http://schemas.microsoft.com/office/drawing/2014/main" id="{BF6F86C3-7D64-0F7D-4045-33C5B29E5D12}"/>
              </a:ext>
            </a:extLst>
          </p:cNvPr>
          <p:cNvSpPr txBox="1"/>
          <p:nvPr/>
        </p:nvSpPr>
        <p:spPr>
          <a:xfrm>
            <a:off x="304800" y="6453326"/>
            <a:ext cx="1488488" cy="338554"/>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pPr marL="0" indent="0">
              <a:buNone/>
            </a:pPr>
            <a:r>
              <a:rPr lang="es-ES" sz="1600" dirty="0"/>
              <a:t>Clic en el icono</a:t>
            </a:r>
            <a:endParaRPr lang="es-PE" sz="1600" dirty="0"/>
          </a:p>
        </p:txBody>
      </p:sp>
      <p:pic>
        <p:nvPicPr>
          <p:cNvPr id="8" name="Gráfico 7" descr="Mano con dedo índice apuntando a la derecha con relleno sólido">
            <a:extLst>
              <a:ext uri="{FF2B5EF4-FFF2-40B4-BE49-F238E27FC236}">
                <a16:creationId xmlns:a16="http://schemas.microsoft.com/office/drawing/2014/main" id="{834F24EC-F505-B908-A454-2557FBDB405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6200000">
            <a:off x="2484307" y="6278691"/>
            <a:ext cx="517783" cy="457202"/>
          </a:xfrm>
          <a:prstGeom prst="rect">
            <a:avLst/>
          </a:prstGeom>
        </p:spPr>
      </p:pic>
      <p:sp>
        <p:nvSpPr>
          <p:cNvPr id="9" name="CuadroTexto 8">
            <a:extLst>
              <a:ext uri="{FF2B5EF4-FFF2-40B4-BE49-F238E27FC236}">
                <a16:creationId xmlns:a16="http://schemas.microsoft.com/office/drawing/2014/main" id="{98B135E5-D8CD-2409-5BD1-6B0D970851C9}"/>
              </a:ext>
            </a:extLst>
          </p:cNvPr>
          <p:cNvSpPr txBox="1"/>
          <p:nvPr/>
        </p:nvSpPr>
        <p:spPr>
          <a:xfrm>
            <a:off x="2895600" y="6443246"/>
            <a:ext cx="1676400" cy="338554"/>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pPr marL="0" indent="0">
              <a:buNone/>
            </a:pPr>
            <a:r>
              <a:rPr lang="es-ES" sz="1600" dirty="0"/>
              <a:t>Clic en la opción</a:t>
            </a:r>
            <a:endParaRPr lang="es-PE" sz="1600" dirty="0"/>
          </a:p>
        </p:txBody>
      </p:sp>
    </p:spTree>
    <p:extLst>
      <p:ext uri="{BB962C8B-B14F-4D97-AF65-F5344CB8AC3E}">
        <p14:creationId xmlns:p14="http://schemas.microsoft.com/office/powerpoint/2010/main" val="188112242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5AA112FB-7F77-A544-5087-20BE912D1AB9}"/>
              </a:ext>
            </a:extLst>
          </p:cNvPr>
          <p:cNvPicPr>
            <a:picLocks noChangeAspect="1"/>
          </p:cNvPicPr>
          <p:nvPr/>
        </p:nvPicPr>
        <p:blipFill>
          <a:blip r:embed="rId2"/>
          <a:stretch>
            <a:fillRect/>
          </a:stretch>
        </p:blipFill>
        <p:spPr>
          <a:xfrm>
            <a:off x="76200" y="1014959"/>
            <a:ext cx="10896600" cy="570202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Gráfico 5" descr="Mano con dedo índice apuntando a la derecha con relleno sólido">
            <a:extLst>
              <a:ext uri="{FF2B5EF4-FFF2-40B4-BE49-F238E27FC236}">
                <a16:creationId xmlns:a16="http://schemas.microsoft.com/office/drawing/2014/main" id="{C2BBFC94-A2F9-D0E8-1D9B-42875768E7C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6200000">
            <a:off x="8046910" y="6050091"/>
            <a:ext cx="517783" cy="457202"/>
          </a:xfrm>
          <a:prstGeom prst="rect">
            <a:avLst/>
          </a:prstGeom>
        </p:spPr>
      </p:pic>
      <p:sp>
        <p:nvSpPr>
          <p:cNvPr id="7" name="CuadroTexto 6">
            <a:extLst>
              <a:ext uri="{FF2B5EF4-FFF2-40B4-BE49-F238E27FC236}">
                <a16:creationId xmlns:a16="http://schemas.microsoft.com/office/drawing/2014/main" id="{01D179A5-22E2-5E5C-3BC7-541F5A465A5E}"/>
              </a:ext>
            </a:extLst>
          </p:cNvPr>
          <p:cNvSpPr txBox="1"/>
          <p:nvPr/>
        </p:nvSpPr>
        <p:spPr>
          <a:xfrm>
            <a:off x="9067800" y="3962400"/>
            <a:ext cx="3048000" cy="2800767"/>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pPr marL="0" indent="0" algn="just">
              <a:buNone/>
            </a:pPr>
            <a:r>
              <a:rPr lang="es-ES" sz="1600" dirty="0"/>
              <a:t>En caso de que se produzca una excepción de tipo SQLException durante la ejecución de la sentencia, se captura en el bloque catch. Dentro del bloque catch, se muestra un mensaje de error utilizando JOptionPane.showMessageDialog que muestra una ventana emergente con un mensaje de error obtenido de la excepción.</a:t>
            </a:r>
            <a:endParaRPr lang="es-PE" sz="1600" dirty="0"/>
          </a:p>
        </p:txBody>
      </p:sp>
    </p:spTree>
    <p:extLst>
      <p:ext uri="{BB962C8B-B14F-4D97-AF65-F5344CB8AC3E}">
        <p14:creationId xmlns:p14="http://schemas.microsoft.com/office/powerpoint/2010/main" val="200849229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n 8">
            <a:extLst>
              <a:ext uri="{FF2B5EF4-FFF2-40B4-BE49-F238E27FC236}">
                <a16:creationId xmlns:a16="http://schemas.microsoft.com/office/drawing/2014/main" id="{788AE856-887B-B860-0A64-7BEDEB91C2C3}"/>
              </a:ext>
            </a:extLst>
          </p:cNvPr>
          <p:cNvPicPr>
            <a:picLocks noChangeAspect="1"/>
          </p:cNvPicPr>
          <p:nvPr/>
        </p:nvPicPr>
        <p:blipFill>
          <a:blip r:embed="rId2"/>
          <a:stretch>
            <a:fillRect/>
          </a:stretch>
        </p:blipFill>
        <p:spPr>
          <a:xfrm>
            <a:off x="609600" y="1002766"/>
            <a:ext cx="11125200" cy="570283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 name="Gráfico 9" descr="Mano con dedo índice apuntando a la derecha con relleno sólido">
            <a:extLst>
              <a:ext uri="{FF2B5EF4-FFF2-40B4-BE49-F238E27FC236}">
                <a16:creationId xmlns:a16="http://schemas.microsoft.com/office/drawing/2014/main" id="{7A8C5187-8A88-6A6A-6BE2-4EAFD1CD602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6200000">
            <a:off x="774145" y="5809384"/>
            <a:ext cx="310839" cy="274471"/>
          </a:xfrm>
          <a:prstGeom prst="rect">
            <a:avLst/>
          </a:prstGeom>
        </p:spPr>
      </p:pic>
      <p:sp>
        <p:nvSpPr>
          <p:cNvPr id="11" name="CuadroTexto 10">
            <a:extLst>
              <a:ext uri="{FF2B5EF4-FFF2-40B4-BE49-F238E27FC236}">
                <a16:creationId xmlns:a16="http://schemas.microsoft.com/office/drawing/2014/main" id="{CE2455BE-E3D2-BE21-9235-1D5714322567}"/>
              </a:ext>
            </a:extLst>
          </p:cNvPr>
          <p:cNvSpPr txBox="1"/>
          <p:nvPr/>
        </p:nvSpPr>
        <p:spPr>
          <a:xfrm>
            <a:off x="152400" y="6096000"/>
            <a:ext cx="1031288" cy="584775"/>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pPr marL="0" indent="0">
              <a:buNone/>
            </a:pPr>
            <a:r>
              <a:rPr lang="es-ES" sz="1600" dirty="0"/>
              <a:t>Clic en el icono</a:t>
            </a:r>
            <a:endParaRPr lang="es-PE" sz="1600" dirty="0"/>
          </a:p>
        </p:txBody>
      </p:sp>
      <p:pic>
        <p:nvPicPr>
          <p:cNvPr id="12" name="Gráfico 11" descr="Mano con dedo índice apuntando a la derecha con relleno sólido">
            <a:extLst>
              <a:ext uri="{FF2B5EF4-FFF2-40B4-BE49-F238E27FC236}">
                <a16:creationId xmlns:a16="http://schemas.microsoft.com/office/drawing/2014/main" id="{F5D04B73-0D3A-D1C1-13D4-32F6EA4DBC4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6200000">
            <a:off x="3093911" y="6126290"/>
            <a:ext cx="517783" cy="457202"/>
          </a:xfrm>
          <a:prstGeom prst="rect">
            <a:avLst/>
          </a:prstGeom>
        </p:spPr>
      </p:pic>
      <p:sp>
        <p:nvSpPr>
          <p:cNvPr id="13" name="CuadroTexto 12">
            <a:extLst>
              <a:ext uri="{FF2B5EF4-FFF2-40B4-BE49-F238E27FC236}">
                <a16:creationId xmlns:a16="http://schemas.microsoft.com/office/drawing/2014/main" id="{988E11A4-C524-2B98-9E3A-B69073BA4858}"/>
              </a:ext>
            </a:extLst>
          </p:cNvPr>
          <p:cNvSpPr txBox="1"/>
          <p:nvPr/>
        </p:nvSpPr>
        <p:spPr>
          <a:xfrm>
            <a:off x="3505200" y="6214646"/>
            <a:ext cx="2362200" cy="338554"/>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pPr marL="0" indent="0">
              <a:buNone/>
            </a:pPr>
            <a:r>
              <a:rPr lang="es-ES" sz="1600" dirty="0"/>
              <a:t>Clic en la primera opción</a:t>
            </a:r>
            <a:endParaRPr lang="es-PE" sz="1600" dirty="0"/>
          </a:p>
        </p:txBody>
      </p:sp>
    </p:spTree>
    <p:extLst>
      <p:ext uri="{BB962C8B-B14F-4D97-AF65-F5344CB8AC3E}">
        <p14:creationId xmlns:p14="http://schemas.microsoft.com/office/powerpoint/2010/main" val="2209229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532F047F-7589-15CA-9DA7-33A819B79387}"/>
              </a:ext>
            </a:extLst>
          </p:cNvPr>
          <p:cNvPicPr>
            <a:picLocks noChangeAspect="1"/>
          </p:cNvPicPr>
          <p:nvPr/>
        </p:nvPicPr>
        <p:blipFill>
          <a:blip r:embed="rId2"/>
          <a:stretch>
            <a:fillRect/>
          </a:stretch>
        </p:blipFill>
        <p:spPr>
          <a:xfrm>
            <a:off x="436756" y="990600"/>
            <a:ext cx="11374244" cy="51816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Gráfico 5" descr="Mano con dedo índice apuntando a la derecha con relleno sólido">
            <a:extLst>
              <a:ext uri="{FF2B5EF4-FFF2-40B4-BE49-F238E27FC236}">
                <a16:creationId xmlns:a16="http://schemas.microsoft.com/office/drawing/2014/main" id="{61F341BE-E728-2B06-E073-4C0DB90810A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a:off x="6172201" y="5410200"/>
            <a:ext cx="517783" cy="457202"/>
          </a:xfrm>
          <a:prstGeom prst="rect">
            <a:avLst/>
          </a:prstGeom>
        </p:spPr>
      </p:pic>
      <p:sp>
        <p:nvSpPr>
          <p:cNvPr id="7" name="CuadroTexto 6">
            <a:extLst>
              <a:ext uri="{FF2B5EF4-FFF2-40B4-BE49-F238E27FC236}">
                <a16:creationId xmlns:a16="http://schemas.microsoft.com/office/drawing/2014/main" id="{96BEAEE2-B5B2-E32A-1147-122E5FFDCD6C}"/>
              </a:ext>
            </a:extLst>
          </p:cNvPr>
          <p:cNvSpPr txBox="1"/>
          <p:nvPr/>
        </p:nvSpPr>
        <p:spPr>
          <a:xfrm>
            <a:off x="6649296" y="5452646"/>
            <a:ext cx="2895600" cy="338554"/>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pPr marL="0" indent="0">
              <a:buNone/>
            </a:pPr>
            <a:r>
              <a:rPr lang="es-ES" sz="1600" dirty="0"/>
              <a:t>Clase JOptionPane, importado</a:t>
            </a:r>
            <a:endParaRPr lang="es-PE" sz="1600" dirty="0"/>
          </a:p>
        </p:txBody>
      </p:sp>
    </p:spTree>
    <p:extLst>
      <p:ext uri="{BB962C8B-B14F-4D97-AF65-F5344CB8AC3E}">
        <p14:creationId xmlns:p14="http://schemas.microsoft.com/office/powerpoint/2010/main" val="42441982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7264908" y="388620"/>
            <a:ext cx="4348916" cy="683895"/>
          </a:xfrm>
          <a:custGeom>
            <a:avLst/>
            <a:gdLst/>
            <a:ahLst/>
            <a:cxnLst/>
            <a:rect l="l" t="t" r="r" b="b"/>
            <a:pathLst>
              <a:path w="4368165" h="683894">
                <a:moveTo>
                  <a:pt x="4253611" y="0"/>
                </a:moveTo>
                <a:lnTo>
                  <a:pt x="114046" y="0"/>
                </a:lnTo>
                <a:lnTo>
                  <a:pt x="69596" y="9016"/>
                </a:lnTo>
                <a:lnTo>
                  <a:pt x="33400" y="33400"/>
                </a:lnTo>
                <a:lnTo>
                  <a:pt x="9017" y="69595"/>
                </a:lnTo>
                <a:lnTo>
                  <a:pt x="0" y="114045"/>
                </a:lnTo>
                <a:lnTo>
                  <a:pt x="0" y="569721"/>
                </a:lnTo>
                <a:lnTo>
                  <a:pt x="9017" y="614171"/>
                </a:lnTo>
                <a:lnTo>
                  <a:pt x="33400" y="650366"/>
                </a:lnTo>
                <a:lnTo>
                  <a:pt x="69596" y="674751"/>
                </a:lnTo>
                <a:lnTo>
                  <a:pt x="114046" y="683767"/>
                </a:lnTo>
                <a:lnTo>
                  <a:pt x="4253611" y="683767"/>
                </a:lnTo>
                <a:lnTo>
                  <a:pt x="4298061" y="674751"/>
                </a:lnTo>
                <a:lnTo>
                  <a:pt x="4334256" y="650366"/>
                </a:lnTo>
                <a:lnTo>
                  <a:pt x="4358640" y="614171"/>
                </a:lnTo>
                <a:lnTo>
                  <a:pt x="4367657" y="569721"/>
                </a:lnTo>
                <a:lnTo>
                  <a:pt x="4367657" y="114045"/>
                </a:lnTo>
                <a:lnTo>
                  <a:pt x="4358640" y="69595"/>
                </a:lnTo>
                <a:lnTo>
                  <a:pt x="4334256" y="33400"/>
                </a:lnTo>
                <a:lnTo>
                  <a:pt x="4298061" y="9016"/>
                </a:lnTo>
                <a:lnTo>
                  <a:pt x="4253611" y="0"/>
                </a:lnTo>
                <a:close/>
              </a:path>
            </a:pathLst>
          </a:custGeom>
          <a:solidFill>
            <a:srgbClr val="FAD12C"/>
          </a:solidFill>
        </p:spPr>
        <p:txBody>
          <a:bodyPr wrap="square" lIns="0" tIns="0" rIns="0" bIns="0" rtlCol="0"/>
          <a:lstStyle/>
          <a:p>
            <a:pPr algn="ctr"/>
            <a:endParaRPr dirty="0"/>
          </a:p>
        </p:txBody>
      </p:sp>
      <p:sp>
        <p:nvSpPr>
          <p:cNvPr id="3" name="object 3"/>
          <p:cNvSpPr txBox="1"/>
          <p:nvPr/>
        </p:nvSpPr>
        <p:spPr>
          <a:xfrm>
            <a:off x="8839200" y="534669"/>
            <a:ext cx="1295400" cy="382156"/>
          </a:xfrm>
          <a:prstGeom prst="rect">
            <a:avLst/>
          </a:prstGeom>
        </p:spPr>
        <p:txBody>
          <a:bodyPr vert="horz" wrap="square" lIns="0" tIns="12700" rIns="0" bIns="0" rtlCol="0">
            <a:spAutoFit/>
          </a:bodyPr>
          <a:lstStyle/>
          <a:p>
            <a:pPr marL="12700">
              <a:lnSpc>
                <a:spcPct val="100000"/>
              </a:lnSpc>
              <a:spcBef>
                <a:spcPts val="100"/>
              </a:spcBef>
            </a:pPr>
            <a:r>
              <a:rPr lang="es-PE" sz="2400" b="1" spc="-5" dirty="0">
                <a:solidFill>
                  <a:srgbClr val="1F3861"/>
                </a:solidFill>
                <a:latin typeface="Segoe UI"/>
                <a:cs typeface="Segoe UI"/>
              </a:rPr>
              <a:t>Sesió</a:t>
            </a:r>
            <a:r>
              <a:rPr sz="2400" b="1" spc="-5" dirty="0">
                <a:solidFill>
                  <a:srgbClr val="1F3861"/>
                </a:solidFill>
                <a:latin typeface="Segoe UI"/>
                <a:cs typeface="Segoe UI"/>
              </a:rPr>
              <a:t>n</a:t>
            </a:r>
            <a:r>
              <a:rPr sz="2400" b="1" spc="-180" dirty="0">
                <a:solidFill>
                  <a:srgbClr val="1F3861"/>
                </a:solidFill>
                <a:latin typeface="Segoe UI"/>
                <a:cs typeface="Segoe UI"/>
              </a:rPr>
              <a:t> </a:t>
            </a:r>
            <a:r>
              <a:rPr lang="es-PE" sz="2400" b="1" spc="-180" dirty="0">
                <a:solidFill>
                  <a:srgbClr val="1F3861"/>
                </a:solidFill>
                <a:latin typeface="Segoe UI"/>
                <a:cs typeface="Segoe UI"/>
              </a:rPr>
              <a:t>5</a:t>
            </a:r>
            <a:endParaRPr sz="2400" dirty="0">
              <a:latin typeface="Segoe UI"/>
              <a:cs typeface="Segoe UI"/>
            </a:endParaRPr>
          </a:p>
        </p:txBody>
      </p:sp>
      <p:pic>
        <p:nvPicPr>
          <p:cNvPr id="9" name="Imagen 8">
            <a:extLst>
              <a:ext uri="{FF2B5EF4-FFF2-40B4-BE49-F238E27FC236}">
                <a16:creationId xmlns:a16="http://schemas.microsoft.com/office/drawing/2014/main" id="{2078172E-C2B3-2F2E-287A-FD80FE8FC609}"/>
              </a:ext>
            </a:extLst>
          </p:cNvPr>
          <p:cNvPicPr>
            <a:picLocks noChangeAspect="1"/>
          </p:cNvPicPr>
          <p:nvPr/>
        </p:nvPicPr>
        <p:blipFill>
          <a:blip r:embed="rId2"/>
          <a:stretch>
            <a:fillRect/>
          </a:stretch>
        </p:blipFill>
        <p:spPr>
          <a:xfrm>
            <a:off x="1066800" y="-5499"/>
            <a:ext cx="2667000" cy="6858000"/>
          </a:xfrm>
          <a:prstGeom prst="rect">
            <a:avLst/>
          </a:prstGeom>
        </p:spPr>
      </p:pic>
      <p:sp>
        <p:nvSpPr>
          <p:cNvPr id="15" name="Rectángulo: esquinas redondeadas 14">
            <a:extLst>
              <a:ext uri="{FF2B5EF4-FFF2-40B4-BE49-F238E27FC236}">
                <a16:creationId xmlns:a16="http://schemas.microsoft.com/office/drawing/2014/main" id="{97EA819F-8132-8149-2935-D3CFD73CA746}"/>
              </a:ext>
            </a:extLst>
          </p:cNvPr>
          <p:cNvSpPr/>
          <p:nvPr/>
        </p:nvSpPr>
        <p:spPr>
          <a:xfrm>
            <a:off x="3276600" y="1413809"/>
            <a:ext cx="7751773" cy="643591"/>
          </a:xfrm>
          <a:prstGeom prst="roundRect">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a:noFill/>
          </a:ln>
          <a:effectLst>
            <a:glow rad="101600">
              <a:srgbClr val="F79646">
                <a:satMod val="175000"/>
                <a:alpha val="40000"/>
              </a:srgbClr>
            </a:glow>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algn="ctr">
              <a:buClrTx/>
            </a:pPr>
            <a:endParaRPr lang="es-ES" sz="3200" b="1" kern="1200" dirty="0">
              <a:solidFill>
                <a:prstClr val="white"/>
              </a:solidFill>
              <a:latin typeface="Calibri"/>
              <a:ea typeface="+mn-ea"/>
              <a:cs typeface="+mn-cs"/>
            </a:endParaRPr>
          </a:p>
          <a:p>
            <a:pPr algn="ctr">
              <a:buClrTx/>
            </a:pPr>
            <a:r>
              <a:rPr lang="es-ES" sz="3200" b="1" dirty="0">
                <a:solidFill>
                  <a:prstClr val="white"/>
                </a:solidFill>
                <a:latin typeface="Calibri"/>
              </a:rPr>
              <a:t>Propiedades del JPanel</a:t>
            </a:r>
            <a:endParaRPr lang="es-ES" sz="3200" b="1" kern="1200" dirty="0">
              <a:solidFill>
                <a:prstClr val="white"/>
              </a:solidFill>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s-PE" sz="3200" b="1" i="0" u="none" strike="noStrike" kern="1200" cap="none" spc="0" normalizeH="0" baseline="0" noProof="0" dirty="0">
              <a:ln>
                <a:noFill/>
              </a:ln>
              <a:solidFill>
                <a:prstClr val="white"/>
              </a:solidFill>
              <a:effectLst/>
              <a:uLnTx/>
              <a:uFillTx/>
              <a:latin typeface="Calibri"/>
              <a:ea typeface="+mn-ea"/>
              <a:cs typeface="+mn-cs"/>
            </a:endParaRPr>
          </a:p>
        </p:txBody>
      </p:sp>
      <p:sp>
        <p:nvSpPr>
          <p:cNvPr id="10" name="Rectángulo: esquinas redondeadas 9">
            <a:extLst>
              <a:ext uri="{FF2B5EF4-FFF2-40B4-BE49-F238E27FC236}">
                <a16:creationId xmlns:a16="http://schemas.microsoft.com/office/drawing/2014/main" id="{DEA2E8D4-9B50-9082-8A7F-273D8249EBAE}"/>
              </a:ext>
            </a:extLst>
          </p:cNvPr>
          <p:cNvSpPr/>
          <p:nvPr/>
        </p:nvSpPr>
        <p:spPr>
          <a:xfrm>
            <a:off x="3276600" y="2099609"/>
            <a:ext cx="7751773" cy="643591"/>
          </a:xfrm>
          <a:prstGeom prst="roundRect">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a:noFill/>
          </a:ln>
          <a:effectLst>
            <a:glow rad="101600">
              <a:srgbClr val="F79646">
                <a:satMod val="175000"/>
                <a:alpha val="40000"/>
              </a:srgbClr>
            </a:glow>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algn="ctr">
              <a:buClrTx/>
            </a:pPr>
            <a:endParaRPr lang="es-ES" sz="3200" b="1" kern="1200" dirty="0">
              <a:solidFill>
                <a:prstClr val="white"/>
              </a:solidFill>
              <a:latin typeface="Calibri"/>
              <a:ea typeface="+mn-ea"/>
              <a:cs typeface="+mn-cs"/>
            </a:endParaRPr>
          </a:p>
          <a:p>
            <a:pPr algn="ctr">
              <a:buClrTx/>
            </a:pPr>
            <a:r>
              <a:rPr lang="es-ES" sz="3200" b="1" kern="1200" dirty="0">
                <a:solidFill>
                  <a:prstClr val="white"/>
                </a:solidFill>
                <a:latin typeface="Calibri"/>
                <a:ea typeface="+mn-ea"/>
                <a:cs typeface="+mn-cs"/>
              </a:rPr>
              <a:t>Agregar Un JLabel</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s-PE" sz="3200" b="1" i="0" u="none" strike="noStrike" kern="1200" cap="none" spc="0" normalizeH="0" baseline="0" noProof="0" dirty="0">
              <a:ln>
                <a:noFill/>
              </a:ln>
              <a:solidFill>
                <a:prstClr val="white"/>
              </a:solidFill>
              <a:effectLst/>
              <a:uLnTx/>
              <a:uFillTx/>
              <a:latin typeface="Calibri"/>
              <a:ea typeface="+mn-ea"/>
              <a:cs typeface="+mn-cs"/>
            </a:endParaRPr>
          </a:p>
        </p:txBody>
      </p:sp>
      <p:sp>
        <p:nvSpPr>
          <p:cNvPr id="11" name="Rectángulo: esquinas redondeadas 10">
            <a:extLst>
              <a:ext uri="{FF2B5EF4-FFF2-40B4-BE49-F238E27FC236}">
                <a16:creationId xmlns:a16="http://schemas.microsoft.com/office/drawing/2014/main" id="{B71C24AA-DEC0-FA71-8389-2B157DF8B97F}"/>
              </a:ext>
            </a:extLst>
          </p:cNvPr>
          <p:cNvSpPr/>
          <p:nvPr/>
        </p:nvSpPr>
        <p:spPr>
          <a:xfrm>
            <a:off x="3276600" y="2785409"/>
            <a:ext cx="7751773" cy="643591"/>
          </a:xfrm>
          <a:prstGeom prst="roundRect">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a:noFill/>
          </a:ln>
          <a:effectLst>
            <a:glow rad="101600">
              <a:srgbClr val="F79646">
                <a:satMod val="175000"/>
                <a:alpha val="40000"/>
              </a:srgbClr>
            </a:glow>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algn="ctr">
              <a:buClrTx/>
            </a:pPr>
            <a:endParaRPr lang="es-ES" sz="3200" b="1" kern="1200" dirty="0">
              <a:solidFill>
                <a:prstClr val="white"/>
              </a:solidFill>
              <a:latin typeface="Calibri"/>
              <a:ea typeface="+mn-ea"/>
              <a:cs typeface="+mn-cs"/>
            </a:endParaRPr>
          </a:p>
          <a:p>
            <a:pPr algn="ctr">
              <a:buClrTx/>
            </a:pPr>
            <a:r>
              <a:rPr lang="es-ES" sz="3200" b="1" kern="1200" dirty="0">
                <a:solidFill>
                  <a:prstClr val="white"/>
                </a:solidFill>
                <a:latin typeface="Calibri"/>
                <a:ea typeface="+mn-ea"/>
                <a:cs typeface="+mn-cs"/>
              </a:rPr>
              <a:t>Propiedades del JLabel</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s-PE" sz="3200" b="1" i="0" u="none" strike="noStrike" kern="1200" cap="none" spc="0" normalizeH="0" baseline="0" noProof="0" dirty="0">
              <a:ln>
                <a:noFill/>
              </a:ln>
              <a:solidFill>
                <a:prstClr val="white"/>
              </a:solidFill>
              <a:effectLst/>
              <a:uLnTx/>
              <a:uFillTx/>
              <a:latin typeface="Calibri"/>
              <a:ea typeface="+mn-ea"/>
              <a:cs typeface="+mn-cs"/>
            </a:endParaRPr>
          </a:p>
        </p:txBody>
      </p:sp>
      <p:sp>
        <p:nvSpPr>
          <p:cNvPr id="12" name="Rectángulo: esquinas redondeadas 11">
            <a:extLst>
              <a:ext uri="{FF2B5EF4-FFF2-40B4-BE49-F238E27FC236}">
                <a16:creationId xmlns:a16="http://schemas.microsoft.com/office/drawing/2014/main" id="{05EE3337-DB17-9B03-7973-B0ED8619B9B6}"/>
              </a:ext>
            </a:extLst>
          </p:cNvPr>
          <p:cNvSpPr/>
          <p:nvPr/>
        </p:nvSpPr>
        <p:spPr>
          <a:xfrm>
            <a:off x="3276600" y="3471209"/>
            <a:ext cx="7751773" cy="643591"/>
          </a:xfrm>
          <a:prstGeom prst="roundRect">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a:noFill/>
          </a:ln>
          <a:effectLst>
            <a:glow rad="101600">
              <a:srgbClr val="F79646">
                <a:satMod val="175000"/>
                <a:alpha val="40000"/>
              </a:srgbClr>
            </a:glow>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algn="ctr">
              <a:buClrTx/>
            </a:pPr>
            <a:endParaRPr lang="es-ES" sz="3200" b="1" kern="1200" dirty="0">
              <a:solidFill>
                <a:prstClr val="white"/>
              </a:solidFill>
              <a:latin typeface="Calibri"/>
              <a:ea typeface="+mn-ea"/>
              <a:cs typeface="+mn-cs"/>
            </a:endParaRPr>
          </a:p>
          <a:p>
            <a:pPr algn="ctr">
              <a:buClrTx/>
            </a:pPr>
            <a:r>
              <a:rPr lang="es-ES" sz="3200" b="1" kern="1200" dirty="0">
                <a:solidFill>
                  <a:prstClr val="white"/>
                </a:solidFill>
                <a:latin typeface="Calibri"/>
                <a:ea typeface="+mn-ea"/>
                <a:cs typeface="+mn-cs"/>
              </a:rPr>
              <a:t>Agregar Un JTextField</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s-PE" sz="3200" b="1" i="0" u="none" strike="noStrike" kern="1200" cap="none" spc="0" normalizeH="0" baseline="0" noProof="0" dirty="0">
              <a:ln>
                <a:noFill/>
              </a:ln>
              <a:solidFill>
                <a:prstClr val="white"/>
              </a:solidFill>
              <a:effectLst/>
              <a:uLnTx/>
              <a:uFillTx/>
              <a:latin typeface="Calibri"/>
              <a:ea typeface="+mn-ea"/>
              <a:cs typeface="+mn-cs"/>
            </a:endParaRPr>
          </a:p>
        </p:txBody>
      </p:sp>
      <p:sp>
        <p:nvSpPr>
          <p:cNvPr id="4" name="Rectángulo: esquinas redondeadas 3">
            <a:extLst>
              <a:ext uri="{FF2B5EF4-FFF2-40B4-BE49-F238E27FC236}">
                <a16:creationId xmlns:a16="http://schemas.microsoft.com/office/drawing/2014/main" id="{DCAB7506-895A-7545-9643-D606380F53EE}"/>
              </a:ext>
            </a:extLst>
          </p:cNvPr>
          <p:cNvSpPr/>
          <p:nvPr/>
        </p:nvSpPr>
        <p:spPr>
          <a:xfrm>
            <a:off x="3276600" y="4157009"/>
            <a:ext cx="7751773" cy="643591"/>
          </a:xfrm>
          <a:prstGeom prst="roundRect">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a:noFill/>
          </a:ln>
          <a:effectLst>
            <a:glow rad="101600">
              <a:srgbClr val="F79646">
                <a:satMod val="175000"/>
                <a:alpha val="40000"/>
              </a:srgbClr>
            </a:glow>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algn="ctr">
              <a:buClrTx/>
            </a:pPr>
            <a:endParaRPr lang="es-ES" sz="3200" b="1" kern="1200" dirty="0">
              <a:solidFill>
                <a:prstClr val="white"/>
              </a:solidFill>
              <a:latin typeface="Calibri"/>
              <a:ea typeface="+mn-ea"/>
              <a:cs typeface="+mn-cs"/>
            </a:endParaRPr>
          </a:p>
          <a:p>
            <a:pPr algn="ctr">
              <a:buClrTx/>
            </a:pPr>
            <a:r>
              <a:rPr lang="es-ES" sz="3200" b="1" kern="1200" dirty="0">
                <a:solidFill>
                  <a:prstClr val="white"/>
                </a:solidFill>
                <a:latin typeface="Calibri"/>
                <a:ea typeface="+mn-ea"/>
                <a:cs typeface="+mn-cs"/>
              </a:rPr>
              <a:t>Propiedades del JTextField</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s-PE" sz="3200" b="1" i="0" u="none" strike="noStrike" kern="1200" cap="none" spc="0" normalizeH="0" baseline="0" noProof="0" dirty="0">
              <a:ln>
                <a:noFill/>
              </a:ln>
              <a:solidFill>
                <a:prstClr val="white"/>
              </a:solidFill>
              <a:effectLst/>
              <a:uLnTx/>
              <a:uFillTx/>
              <a:latin typeface="Calibri"/>
              <a:ea typeface="+mn-ea"/>
              <a:cs typeface="+mn-cs"/>
            </a:endParaRPr>
          </a:p>
        </p:txBody>
      </p:sp>
      <p:sp>
        <p:nvSpPr>
          <p:cNvPr id="5" name="Rectángulo: esquinas redondeadas 4">
            <a:extLst>
              <a:ext uri="{FF2B5EF4-FFF2-40B4-BE49-F238E27FC236}">
                <a16:creationId xmlns:a16="http://schemas.microsoft.com/office/drawing/2014/main" id="{C50685E8-C34D-1BB2-721E-7EB199D71899}"/>
              </a:ext>
            </a:extLst>
          </p:cNvPr>
          <p:cNvSpPr/>
          <p:nvPr/>
        </p:nvSpPr>
        <p:spPr>
          <a:xfrm>
            <a:off x="3276600" y="4842809"/>
            <a:ext cx="7751773" cy="643591"/>
          </a:xfrm>
          <a:prstGeom prst="roundRect">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a:noFill/>
          </a:ln>
          <a:effectLst>
            <a:glow rad="101600">
              <a:srgbClr val="F79646">
                <a:satMod val="175000"/>
                <a:alpha val="40000"/>
              </a:srgbClr>
            </a:glow>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algn="ctr">
              <a:buClrTx/>
            </a:pPr>
            <a:endParaRPr lang="es-ES" sz="3200" b="1" kern="1200" dirty="0">
              <a:solidFill>
                <a:prstClr val="white"/>
              </a:solidFill>
              <a:latin typeface="Calibri"/>
              <a:ea typeface="+mn-ea"/>
              <a:cs typeface="+mn-cs"/>
            </a:endParaRPr>
          </a:p>
          <a:p>
            <a:pPr algn="ctr">
              <a:buClrTx/>
            </a:pPr>
            <a:r>
              <a:rPr lang="es-ES" sz="3200" b="1" kern="1200" dirty="0">
                <a:solidFill>
                  <a:prstClr val="white"/>
                </a:solidFill>
                <a:latin typeface="Calibri"/>
                <a:ea typeface="+mn-ea"/>
                <a:cs typeface="+mn-cs"/>
              </a:rPr>
              <a:t>Copiar Y Pegar Objetos</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s-PE" sz="3200" b="1" i="0" u="none" strike="noStrike" kern="1200" cap="none" spc="0" normalizeH="0" baseline="0" noProof="0" dirty="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284366362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esquinas redondeadas 1">
            <a:extLst>
              <a:ext uri="{FF2B5EF4-FFF2-40B4-BE49-F238E27FC236}">
                <a16:creationId xmlns:a16="http://schemas.microsoft.com/office/drawing/2014/main" id="{2FBCF707-D4E9-497D-DCBC-C5493F0BF982}"/>
              </a:ext>
            </a:extLst>
          </p:cNvPr>
          <p:cNvSpPr/>
          <p:nvPr/>
        </p:nvSpPr>
        <p:spPr>
          <a:xfrm>
            <a:off x="2362200" y="2785409"/>
            <a:ext cx="7751773" cy="643591"/>
          </a:xfrm>
          <a:prstGeom prst="roundRect">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a:noFill/>
          </a:ln>
          <a:effectLst>
            <a:glow rad="101600">
              <a:srgbClr val="F79646">
                <a:satMod val="175000"/>
                <a:alpha val="40000"/>
              </a:srgbClr>
            </a:glow>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algn="ctr">
              <a:buClrTx/>
            </a:pPr>
            <a:endParaRPr lang="es-ES" sz="3200" b="1" kern="1200" dirty="0">
              <a:solidFill>
                <a:prstClr val="white"/>
              </a:solidFill>
              <a:latin typeface="Calibri"/>
              <a:ea typeface="+mn-ea"/>
              <a:cs typeface="+mn-cs"/>
            </a:endParaRPr>
          </a:p>
          <a:p>
            <a:pPr algn="ctr">
              <a:buClrTx/>
            </a:pPr>
            <a:r>
              <a:rPr lang="es-ES" sz="3200" b="1" kern="1200" dirty="0">
                <a:solidFill>
                  <a:prstClr val="white"/>
                </a:solidFill>
                <a:latin typeface="Calibri"/>
                <a:ea typeface="+mn-ea"/>
                <a:cs typeface="+mn-cs"/>
              </a:rPr>
              <a:t>Agregar Un JPanel</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s-PE" sz="3200" b="1" i="0" u="none" strike="noStrike" kern="1200" cap="none" spc="0" normalizeH="0" baseline="0" noProof="0" dirty="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60281022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702A3ADF-6F54-C64E-122C-ED9EF23E1956}"/>
              </a:ext>
            </a:extLst>
          </p:cNvPr>
          <p:cNvSpPr txBox="1"/>
          <p:nvPr/>
        </p:nvSpPr>
        <p:spPr>
          <a:xfrm>
            <a:off x="152400" y="48161"/>
            <a:ext cx="8763000" cy="1815882"/>
          </a:xfrm>
          <a:prstGeom prst="rect">
            <a:avLst/>
          </a:prstGeom>
          <a:noFill/>
        </p:spPr>
        <p:txBody>
          <a:bodyPr wrap="square">
            <a:spAutoFit/>
          </a:bodyPr>
          <a:lstStyle/>
          <a:p>
            <a:pPr marL="342900" indent="-342900" algn="just">
              <a:buFont typeface="Wingdings" panose="05000000000000000000" pitchFamily="2" charset="2"/>
              <a:buChar char="q"/>
            </a:pPr>
            <a:r>
              <a:rPr lang="es-ES" sz="2000" b="1" dirty="0"/>
              <a:t>En NetBeans, un JPanel es una clase proporcionada por la plataforma Java Swing que se utiliza para crear componentes gráficos personalizados en una interfaz de usuario.</a:t>
            </a:r>
          </a:p>
          <a:p>
            <a:pPr marL="171450" indent="-171450" algn="just">
              <a:buFont typeface="Wingdings" panose="05000000000000000000" pitchFamily="2" charset="2"/>
              <a:buChar char="q"/>
            </a:pPr>
            <a:endParaRPr lang="es-ES" sz="1200" b="1" dirty="0"/>
          </a:p>
          <a:p>
            <a:pPr marL="342900" indent="-342900" algn="just">
              <a:buFont typeface="Wingdings" panose="05000000000000000000" pitchFamily="2" charset="2"/>
              <a:buChar char="q"/>
            </a:pPr>
            <a:r>
              <a:rPr lang="es-ES" sz="2000" b="1" dirty="0"/>
              <a:t>Un JPanel actúa como un contenedor liviano que puede contener otros componentes, como botones, etiquetas, cuadros de texto, etc.</a:t>
            </a:r>
            <a:endParaRPr lang="es-PE" sz="2000" b="1" dirty="0"/>
          </a:p>
        </p:txBody>
      </p:sp>
      <p:pic>
        <p:nvPicPr>
          <p:cNvPr id="7" name="Imagen 6">
            <a:extLst>
              <a:ext uri="{FF2B5EF4-FFF2-40B4-BE49-F238E27FC236}">
                <a16:creationId xmlns:a16="http://schemas.microsoft.com/office/drawing/2014/main" id="{77F084DE-1A11-0233-D990-DE08CE02453F}"/>
              </a:ext>
            </a:extLst>
          </p:cNvPr>
          <p:cNvPicPr>
            <a:picLocks noChangeAspect="1"/>
          </p:cNvPicPr>
          <p:nvPr/>
        </p:nvPicPr>
        <p:blipFill>
          <a:blip r:embed="rId2"/>
          <a:stretch>
            <a:fillRect/>
          </a:stretch>
        </p:blipFill>
        <p:spPr>
          <a:xfrm>
            <a:off x="1524000" y="1905000"/>
            <a:ext cx="9372600" cy="484614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Gráfico 7" descr="Mano con dedo índice apuntando a la derecha con relleno sólido">
            <a:extLst>
              <a:ext uri="{FF2B5EF4-FFF2-40B4-BE49-F238E27FC236}">
                <a16:creationId xmlns:a16="http://schemas.microsoft.com/office/drawing/2014/main" id="{1A7CF16D-9BD6-BA9A-4E80-26D7936D480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6200000">
            <a:off x="9189910" y="2408107"/>
            <a:ext cx="517783" cy="457202"/>
          </a:xfrm>
          <a:prstGeom prst="rect">
            <a:avLst/>
          </a:prstGeom>
        </p:spPr>
      </p:pic>
      <p:sp>
        <p:nvSpPr>
          <p:cNvPr id="9" name="CuadroTexto 8">
            <a:extLst>
              <a:ext uri="{FF2B5EF4-FFF2-40B4-BE49-F238E27FC236}">
                <a16:creationId xmlns:a16="http://schemas.microsoft.com/office/drawing/2014/main" id="{3F4BFDF0-3388-41BF-260F-516060B523DF}"/>
              </a:ext>
            </a:extLst>
          </p:cNvPr>
          <p:cNvSpPr txBox="1"/>
          <p:nvPr/>
        </p:nvSpPr>
        <p:spPr>
          <a:xfrm>
            <a:off x="8839200" y="2861846"/>
            <a:ext cx="1447800" cy="338554"/>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pPr marL="0" indent="0">
              <a:buNone/>
            </a:pPr>
            <a:r>
              <a:rPr lang="es-ES" sz="1600" dirty="0"/>
              <a:t>Clic en: JPanel</a:t>
            </a:r>
            <a:endParaRPr lang="es-PE" sz="1600" dirty="0"/>
          </a:p>
        </p:txBody>
      </p:sp>
    </p:spTree>
    <p:extLst>
      <p:ext uri="{BB962C8B-B14F-4D97-AF65-F5344CB8AC3E}">
        <p14:creationId xmlns:p14="http://schemas.microsoft.com/office/powerpoint/2010/main" val="115088587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F9BF3913-A8D4-A7D5-8034-62F30AE2B40A}"/>
              </a:ext>
            </a:extLst>
          </p:cNvPr>
          <p:cNvPicPr>
            <a:picLocks noChangeAspect="1"/>
          </p:cNvPicPr>
          <p:nvPr/>
        </p:nvPicPr>
        <p:blipFill>
          <a:blip r:embed="rId2"/>
          <a:stretch>
            <a:fillRect/>
          </a:stretch>
        </p:blipFill>
        <p:spPr>
          <a:xfrm>
            <a:off x="533400" y="990600"/>
            <a:ext cx="11049000" cy="575866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Gráfico 5" descr="Mano con dedo índice apuntando a la derecha con relleno sólido">
            <a:extLst>
              <a:ext uri="{FF2B5EF4-FFF2-40B4-BE49-F238E27FC236}">
                <a16:creationId xmlns:a16="http://schemas.microsoft.com/office/drawing/2014/main" id="{095023C5-EECA-8330-E09E-D1BC97C5D4B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3071056">
            <a:off x="9839404" y="1406163"/>
            <a:ext cx="517783" cy="457202"/>
          </a:xfrm>
          <a:prstGeom prst="rect">
            <a:avLst/>
          </a:prstGeom>
        </p:spPr>
      </p:pic>
      <p:sp>
        <p:nvSpPr>
          <p:cNvPr id="7" name="CuadroTexto 6">
            <a:extLst>
              <a:ext uri="{FF2B5EF4-FFF2-40B4-BE49-F238E27FC236}">
                <a16:creationId xmlns:a16="http://schemas.microsoft.com/office/drawing/2014/main" id="{1AC348F1-8879-FA7D-73E7-48743EC76042}"/>
              </a:ext>
            </a:extLst>
          </p:cNvPr>
          <p:cNvSpPr txBox="1"/>
          <p:nvPr/>
        </p:nvSpPr>
        <p:spPr>
          <a:xfrm>
            <a:off x="9296400" y="1846487"/>
            <a:ext cx="1488488" cy="338554"/>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pPr marL="0" indent="0">
              <a:buNone/>
            </a:pPr>
            <a:r>
              <a:rPr lang="es-ES" sz="1600" dirty="0"/>
              <a:t>Clic y arrastre</a:t>
            </a:r>
            <a:endParaRPr lang="es-PE" sz="1600" dirty="0"/>
          </a:p>
        </p:txBody>
      </p:sp>
      <p:cxnSp>
        <p:nvCxnSpPr>
          <p:cNvPr id="9" name="Conector recto de flecha 8">
            <a:extLst>
              <a:ext uri="{FF2B5EF4-FFF2-40B4-BE49-F238E27FC236}">
                <a16:creationId xmlns:a16="http://schemas.microsoft.com/office/drawing/2014/main" id="{69593706-C3DD-34A0-ACAB-86851392B437}"/>
              </a:ext>
            </a:extLst>
          </p:cNvPr>
          <p:cNvCxnSpPr>
            <a:cxnSpLocks/>
          </p:cNvCxnSpPr>
          <p:nvPr/>
        </p:nvCxnSpPr>
        <p:spPr>
          <a:xfrm flipH="1">
            <a:off x="8686800" y="1524000"/>
            <a:ext cx="1066800" cy="53340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12" name="Gráfico 11" descr="Mano con dedo índice apuntando a la derecha con relleno sólido">
            <a:extLst>
              <a:ext uri="{FF2B5EF4-FFF2-40B4-BE49-F238E27FC236}">
                <a16:creationId xmlns:a16="http://schemas.microsoft.com/office/drawing/2014/main" id="{3B75A6E9-F8CF-A7B0-3D48-584D234A616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6200000">
            <a:off x="4160710" y="3514775"/>
            <a:ext cx="517783" cy="457202"/>
          </a:xfrm>
          <a:prstGeom prst="rect">
            <a:avLst/>
          </a:prstGeom>
        </p:spPr>
      </p:pic>
      <p:sp>
        <p:nvSpPr>
          <p:cNvPr id="13" name="CuadroTexto 12">
            <a:extLst>
              <a:ext uri="{FF2B5EF4-FFF2-40B4-BE49-F238E27FC236}">
                <a16:creationId xmlns:a16="http://schemas.microsoft.com/office/drawing/2014/main" id="{701FF224-E27E-50EB-2597-A7D3F45F976C}"/>
              </a:ext>
            </a:extLst>
          </p:cNvPr>
          <p:cNvSpPr txBox="1"/>
          <p:nvPr/>
        </p:nvSpPr>
        <p:spPr>
          <a:xfrm>
            <a:off x="3581400" y="3968514"/>
            <a:ext cx="1600200" cy="338554"/>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pPr marL="0" indent="0">
              <a:buNone/>
            </a:pPr>
            <a:r>
              <a:rPr lang="es-ES" sz="1600" dirty="0" err="1"/>
              <a:t>Jpanel</a:t>
            </a:r>
            <a:r>
              <a:rPr lang="es-ES" sz="1600" dirty="0"/>
              <a:t> Insertado</a:t>
            </a:r>
            <a:endParaRPr lang="es-PE" sz="1600" dirty="0"/>
          </a:p>
        </p:txBody>
      </p:sp>
    </p:spTree>
    <p:extLst>
      <p:ext uri="{BB962C8B-B14F-4D97-AF65-F5344CB8AC3E}">
        <p14:creationId xmlns:p14="http://schemas.microsoft.com/office/powerpoint/2010/main" val="370365690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esquinas redondeadas 1">
            <a:extLst>
              <a:ext uri="{FF2B5EF4-FFF2-40B4-BE49-F238E27FC236}">
                <a16:creationId xmlns:a16="http://schemas.microsoft.com/office/drawing/2014/main" id="{3D0A0BCD-31FF-D4C9-02E7-EA58D7FD368D}"/>
              </a:ext>
            </a:extLst>
          </p:cNvPr>
          <p:cNvSpPr/>
          <p:nvPr/>
        </p:nvSpPr>
        <p:spPr>
          <a:xfrm>
            <a:off x="2362200" y="2895600"/>
            <a:ext cx="7751773" cy="643591"/>
          </a:xfrm>
          <a:prstGeom prst="roundRect">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a:noFill/>
          </a:ln>
          <a:effectLst>
            <a:glow rad="101600">
              <a:srgbClr val="F79646">
                <a:satMod val="175000"/>
                <a:alpha val="40000"/>
              </a:srgbClr>
            </a:glow>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algn="ctr">
              <a:buClrTx/>
            </a:pPr>
            <a:endParaRPr lang="es-ES" sz="3200" b="1" kern="1200" dirty="0">
              <a:solidFill>
                <a:prstClr val="white"/>
              </a:solidFill>
              <a:latin typeface="Calibri"/>
              <a:ea typeface="+mn-ea"/>
              <a:cs typeface="+mn-cs"/>
            </a:endParaRPr>
          </a:p>
          <a:p>
            <a:pPr algn="ctr">
              <a:buClrTx/>
            </a:pPr>
            <a:r>
              <a:rPr lang="es-ES" sz="3200" b="1" dirty="0">
                <a:solidFill>
                  <a:prstClr val="white"/>
                </a:solidFill>
                <a:latin typeface="Calibri"/>
              </a:rPr>
              <a:t>Propiedades del JPanel</a:t>
            </a:r>
            <a:endParaRPr lang="es-ES" sz="3200" b="1" kern="1200" dirty="0">
              <a:solidFill>
                <a:prstClr val="white"/>
              </a:solidFill>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s-PE" sz="3200" b="1" i="0" u="none" strike="noStrike" kern="1200" cap="none" spc="0" normalizeH="0" baseline="0" noProof="0" dirty="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287563052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F75A025C-C437-D41C-BF17-ECEA99AF4A62}"/>
              </a:ext>
            </a:extLst>
          </p:cNvPr>
          <p:cNvPicPr>
            <a:picLocks noChangeAspect="1"/>
          </p:cNvPicPr>
          <p:nvPr/>
        </p:nvPicPr>
        <p:blipFill>
          <a:blip r:embed="rId2"/>
          <a:stretch>
            <a:fillRect/>
          </a:stretch>
        </p:blipFill>
        <p:spPr>
          <a:xfrm>
            <a:off x="457200" y="76200"/>
            <a:ext cx="8382000" cy="671779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Gráfico 5" descr="Mano con dedo índice apuntando a la derecha con relleno sólido">
            <a:extLst>
              <a:ext uri="{FF2B5EF4-FFF2-40B4-BE49-F238E27FC236}">
                <a16:creationId xmlns:a16="http://schemas.microsoft.com/office/drawing/2014/main" id="{4985BFFC-99C6-1BE6-9C0E-613ECE415C9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a:off x="3901817" y="1481554"/>
            <a:ext cx="517783" cy="457202"/>
          </a:xfrm>
          <a:prstGeom prst="rect">
            <a:avLst/>
          </a:prstGeom>
        </p:spPr>
      </p:pic>
      <p:sp>
        <p:nvSpPr>
          <p:cNvPr id="7" name="CuadroTexto 6">
            <a:extLst>
              <a:ext uri="{FF2B5EF4-FFF2-40B4-BE49-F238E27FC236}">
                <a16:creationId xmlns:a16="http://schemas.microsoft.com/office/drawing/2014/main" id="{C88431F5-930A-513F-3711-426E849F508E}"/>
              </a:ext>
            </a:extLst>
          </p:cNvPr>
          <p:cNvSpPr txBox="1"/>
          <p:nvPr/>
        </p:nvSpPr>
        <p:spPr>
          <a:xfrm>
            <a:off x="4378912" y="1524000"/>
            <a:ext cx="2631488" cy="338554"/>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pPr marL="0" indent="0">
              <a:buNone/>
            </a:pPr>
            <a:r>
              <a:rPr lang="es-ES" sz="1600" dirty="0"/>
              <a:t>Clic derecho en el JPanel</a:t>
            </a:r>
            <a:endParaRPr lang="es-PE" sz="1600" dirty="0"/>
          </a:p>
        </p:txBody>
      </p:sp>
      <p:pic>
        <p:nvPicPr>
          <p:cNvPr id="8" name="Gráfico 7" descr="Mano con dedo índice apuntando a la derecha con relleno sólido">
            <a:extLst>
              <a:ext uri="{FF2B5EF4-FFF2-40B4-BE49-F238E27FC236}">
                <a16:creationId xmlns:a16="http://schemas.microsoft.com/office/drawing/2014/main" id="{48F82C1E-60B6-3208-6F4C-F9F68D3B918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5400000">
            <a:off x="2636709" y="6065707"/>
            <a:ext cx="517783" cy="457202"/>
          </a:xfrm>
          <a:prstGeom prst="rect">
            <a:avLst/>
          </a:prstGeom>
        </p:spPr>
      </p:pic>
      <p:sp>
        <p:nvSpPr>
          <p:cNvPr id="9" name="CuadroTexto 8">
            <a:extLst>
              <a:ext uri="{FF2B5EF4-FFF2-40B4-BE49-F238E27FC236}">
                <a16:creationId xmlns:a16="http://schemas.microsoft.com/office/drawing/2014/main" id="{2AEFFC8E-EDDD-4C79-3452-2A8C8FC753E9}"/>
              </a:ext>
            </a:extLst>
          </p:cNvPr>
          <p:cNvSpPr txBox="1"/>
          <p:nvPr/>
        </p:nvSpPr>
        <p:spPr>
          <a:xfrm>
            <a:off x="1752600" y="5715000"/>
            <a:ext cx="2631488" cy="338554"/>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pPr marL="0" indent="0">
              <a:buNone/>
            </a:pPr>
            <a:r>
              <a:rPr lang="es-ES" sz="1600" dirty="0"/>
              <a:t>Clic en la opción: Properties</a:t>
            </a:r>
            <a:endParaRPr lang="es-PE" sz="1600" dirty="0"/>
          </a:p>
        </p:txBody>
      </p:sp>
      <p:pic>
        <p:nvPicPr>
          <p:cNvPr id="10" name="Gráfico 9" descr="Mano con dedo índice apuntando a la derecha con relleno sólido">
            <a:extLst>
              <a:ext uri="{FF2B5EF4-FFF2-40B4-BE49-F238E27FC236}">
                <a16:creationId xmlns:a16="http://schemas.microsoft.com/office/drawing/2014/main" id="{9305AF51-7968-F445-E19D-A482602B873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6200000">
            <a:off x="6827709" y="3687890"/>
            <a:ext cx="517783" cy="457202"/>
          </a:xfrm>
          <a:prstGeom prst="rect">
            <a:avLst/>
          </a:prstGeom>
        </p:spPr>
      </p:pic>
      <p:sp>
        <p:nvSpPr>
          <p:cNvPr id="11" name="CuadroTexto 10">
            <a:extLst>
              <a:ext uri="{FF2B5EF4-FFF2-40B4-BE49-F238E27FC236}">
                <a16:creationId xmlns:a16="http://schemas.microsoft.com/office/drawing/2014/main" id="{C9F5C3C7-A524-6E5E-A5DE-B0186BCADC07}"/>
              </a:ext>
            </a:extLst>
          </p:cNvPr>
          <p:cNvSpPr txBox="1"/>
          <p:nvPr/>
        </p:nvSpPr>
        <p:spPr>
          <a:xfrm>
            <a:off x="5867400" y="4158999"/>
            <a:ext cx="2631488" cy="338554"/>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pPr marL="0" indent="0">
              <a:buNone/>
            </a:pPr>
            <a:r>
              <a:rPr lang="es-ES" sz="1600" dirty="0"/>
              <a:t>Clic en la propiedad: border</a:t>
            </a:r>
            <a:endParaRPr lang="es-PE" sz="1600" dirty="0"/>
          </a:p>
        </p:txBody>
      </p:sp>
    </p:spTree>
    <p:extLst>
      <p:ext uri="{BB962C8B-B14F-4D97-AF65-F5344CB8AC3E}">
        <p14:creationId xmlns:p14="http://schemas.microsoft.com/office/powerpoint/2010/main" val="389682341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5400E7B7-F5DC-FE58-319B-3E643E9B4B43}"/>
              </a:ext>
            </a:extLst>
          </p:cNvPr>
          <p:cNvPicPr>
            <a:picLocks noChangeAspect="1"/>
          </p:cNvPicPr>
          <p:nvPr/>
        </p:nvPicPr>
        <p:blipFill>
          <a:blip r:embed="rId2"/>
          <a:stretch>
            <a:fillRect/>
          </a:stretch>
        </p:blipFill>
        <p:spPr>
          <a:xfrm>
            <a:off x="152400" y="76200"/>
            <a:ext cx="5410200" cy="658028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Gráfico 5" descr="Mano con dedo índice apuntando a la derecha con relleno sólido">
            <a:extLst>
              <a:ext uri="{FF2B5EF4-FFF2-40B4-BE49-F238E27FC236}">
                <a16:creationId xmlns:a16="http://schemas.microsoft.com/office/drawing/2014/main" id="{7914DF2B-23CA-6665-5063-1CE65A1A622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a:off x="1427905" y="2548354"/>
            <a:ext cx="517783" cy="457202"/>
          </a:xfrm>
          <a:prstGeom prst="rect">
            <a:avLst/>
          </a:prstGeom>
        </p:spPr>
      </p:pic>
      <p:sp>
        <p:nvSpPr>
          <p:cNvPr id="7" name="CuadroTexto 6">
            <a:extLst>
              <a:ext uri="{FF2B5EF4-FFF2-40B4-BE49-F238E27FC236}">
                <a16:creationId xmlns:a16="http://schemas.microsoft.com/office/drawing/2014/main" id="{8C962CD4-D8AA-0D3A-3F1E-DA9FC6E702EE}"/>
              </a:ext>
            </a:extLst>
          </p:cNvPr>
          <p:cNvSpPr txBox="1"/>
          <p:nvPr/>
        </p:nvSpPr>
        <p:spPr>
          <a:xfrm>
            <a:off x="1905000" y="2590800"/>
            <a:ext cx="2819400" cy="338554"/>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pPr marL="0" indent="0">
              <a:buNone/>
            </a:pPr>
            <a:r>
              <a:rPr lang="es-ES" sz="1600" dirty="0"/>
              <a:t>Clic en la opción: Titled Border</a:t>
            </a:r>
            <a:endParaRPr lang="es-PE" sz="1600" dirty="0"/>
          </a:p>
        </p:txBody>
      </p:sp>
      <p:pic>
        <p:nvPicPr>
          <p:cNvPr id="8" name="Gráfico 7" descr="Mano con dedo índice apuntando a la derecha con relleno sólido">
            <a:extLst>
              <a:ext uri="{FF2B5EF4-FFF2-40B4-BE49-F238E27FC236}">
                <a16:creationId xmlns:a16="http://schemas.microsoft.com/office/drawing/2014/main" id="{89413F51-0B63-1904-9853-07CA19272D1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6200000">
            <a:off x="3055808" y="3687891"/>
            <a:ext cx="517783" cy="457202"/>
          </a:xfrm>
          <a:prstGeom prst="rect">
            <a:avLst/>
          </a:prstGeom>
        </p:spPr>
      </p:pic>
      <p:sp>
        <p:nvSpPr>
          <p:cNvPr id="9" name="CuadroTexto 8">
            <a:extLst>
              <a:ext uri="{FF2B5EF4-FFF2-40B4-BE49-F238E27FC236}">
                <a16:creationId xmlns:a16="http://schemas.microsoft.com/office/drawing/2014/main" id="{D10257E0-0D25-FC91-A8EA-2F3718349C87}"/>
              </a:ext>
            </a:extLst>
          </p:cNvPr>
          <p:cNvSpPr txBox="1"/>
          <p:nvPr/>
        </p:nvSpPr>
        <p:spPr>
          <a:xfrm>
            <a:off x="2209800" y="4139625"/>
            <a:ext cx="2667000" cy="584775"/>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pPr marL="0" indent="0">
              <a:buNone/>
            </a:pPr>
            <a:r>
              <a:rPr lang="es-ES" sz="1600" dirty="0"/>
              <a:t>En la propiedad Title, digitar: DATOS DEL ALUMNO </a:t>
            </a:r>
            <a:endParaRPr lang="es-PE" sz="1600" dirty="0"/>
          </a:p>
        </p:txBody>
      </p:sp>
      <p:pic>
        <p:nvPicPr>
          <p:cNvPr id="13" name="Imagen 12">
            <a:extLst>
              <a:ext uri="{FF2B5EF4-FFF2-40B4-BE49-F238E27FC236}">
                <a16:creationId xmlns:a16="http://schemas.microsoft.com/office/drawing/2014/main" id="{48A33063-F14A-FFB6-BF7E-E646EBD28A28}"/>
              </a:ext>
            </a:extLst>
          </p:cNvPr>
          <p:cNvPicPr>
            <a:picLocks noChangeAspect="1"/>
          </p:cNvPicPr>
          <p:nvPr/>
        </p:nvPicPr>
        <p:blipFill>
          <a:blip r:embed="rId5"/>
          <a:stretch>
            <a:fillRect/>
          </a:stretch>
        </p:blipFill>
        <p:spPr>
          <a:xfrm>
            <a:off x="5715000" y="977749"/>
            <a:ext cx="4808890" cy="575406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4" name="Gráfico 13" descr="Mano con dedo índice apuntando a la derecha con relleno sólido">
            <a:extLst>
              <a:ext uri="{FF2B5EF4-FFF2-40B4-BE49-F238E27FC236}">
                <a16:creationId xmlns:a16="http://schemas.microsoft.com/office/drawing/2014/main" id="{8A14FA31-6583-206F-47F7-112B65488C1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5400000">
            <a:off x="9113709" y="2475116"/>
            <a:ext cx="517783" cy="457202"/>
          </a:xfrm>
          <a:prstGeom prst="rect">
            <a:avLst/>
          </a:prstGeom>
        </p:spPr>
      </p:pic>
      <p:sp>
        <p:nvSpPr>
          <p:cNvPr id="15" name="CuadroTexto 14">
            <a:extLst>
              <a:ext uri="{FF2B5EF4-FFF2-40B4-BE49-F238E27FC236}">
                <a16:creationId xmlns:a16="http://schemas.microsoft.com/office/drawing/2014/main" id="{F2589EDA-C3A9-AEFF-8D26-D5B2500CB3E3}"/>
              </a:ext>
            </a:extLst>
          </p:cNvPr>
          <p:cNvSpPr txBox="1"/>
          <p:nvPr/>
        </p:nvSpPr>
        <p:spPr>
          <a:xfrm>
            <a:off x="8191500" y="1905000"/>
            <a:ext cx="2362200" cy="584775"/>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pPr marL="0" indent="0">
              <a:buNone/>
            </a:pPr>
            <a:r>
              <a:rPr lang="es-ES" sz="1600" dirty="0"/>
              <a:t>Clic en los tres puntos, en la propiedad Color</a:t>
            </a:r>
            <a:endParaRPr lang="es-PE" sz="1600" dirty="0"/>
          </a:p>
        </p:txBody>
      </p:sp>
      <p:pic>
        <p:nvPicPr>
          <p:cNvPr id="16" name="Gráfico 15" descr="Mano con dedo índice apuntando a la derecha con relleno sólido">
            <a:extLst>
              <a:ext uri="{FF2B5EF4-FFF2-40B4-BE49-F238E27FC236}">
                <a16:creationId xmlns:a16="http://schemas.microsoft.com/office/drawing/2014/main" id="{8258CFF2-6128-79FB-2B4A-D067E98547D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6200000">
            <a:off x="6675310" y="4983290"/>
            <a:ext cx="517783" cy="457202"/>
          </a:xfrm>
          <a:prstGeom prst="rect">
            <a:avLst/>
          </a:prstGeom>
        </p:spPr>
      </p:pic>
      <p:sp>
        <p:nvSpPr>
          <p:cNvPr id="17" name="CuadroTexto 16">
            <a:extLst>
              <a:ext uri="{FF2B5EF4-FFF2-40B4-BE49-F238E27FC236}">
                <a16:creationId xmlns:a16="http://schemas.microsoft.com/office/drawing/2014/main" id="{F9417C6C-34EC-F5D2-96B7-4678E33FD1AC}"/>
              </a:ext>
            </a:extLst>
          </p:cNvPr>
          <p:cNvSpPr txBox="1"/>
          <p:nvPr/>
        </p:nvSpPr>
        <p:spPr>
          <a:xfrm>
            <a:off x="6172200" y="5410200"/>
            <a:ext cx="1905000" cy="338554"/>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pPr marL="0" indent="0">
              <a:buNone/>
            </a:pPr>
            <a:r>
              <a:rPr lang="es-ES" sz="1600" dirty="0"/>
              <a:t>Seleccionar un color</a:t>
            </a:r>
            <a:endParaRPr lang="es-PE" sz="1600" dirty="0"/>
          </a:p>
        </p:txBody>
      </p:sp>
      <p:pic>
        <p:nvPicPr>
          <p:cNvPr id="18" name="Gráfico 17" descr="Mano con dedo índice apuntando a la derecha con relleno sólido">
            <a:extLst>
              <a:ext uri="{FF2B5EF4-FFF2-40B4-BE49-F238E27FC236}">
                <a16:creationId xmlns:a16="http://schemas.microsoft.com/office/drawing/2014/main" id="{3C6FD0EB-24E8-8506-59BA-DAED22EFC6E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5400000">
            <a:off x="8961310" y="5812799"/>
            <a:ext cx="517783" cy="457202"/>
          </a:xfrm>
          <a:prstGeom prst="rect">
            <a:avLst/>
          </a:prstGeom>
        </p:spPr>
      </p:pic>
      <p:sp>
        <p:nvSpPr>
          <p:cNvPr id="19" name="CuadroTexto 18">
            <a:extLst>
              <a:ext uri="{FF2B5EF4-FFF2-40B4-BE49-F238E27FC236}">
                <a16:creationId xmlns:a16="http://schemas.microsoft.com/office/drawing/2014/main" id="{9A881D84-84C4-7E31-2BE3-1220681970B4}"/>
              </a:ext>
            </a:extLst>
          </p:cNvPr>
          <p:cNvSpPr txBox="1"/>
          <p:nvPr/>
        </p:nvSpPr>
        <p:spPr>
          <a:xfrm>
            <a:off x="9144000" y="5486400"/>
            <a:ext cx="1905000" cy="338554"/>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pPr marL="0" indent="0">
              <a:buNone/>
            </a:pPr>
            <a:r>
              <a:rPr lang="es-ES" sz="1600" dirty="0"/>
              <a:t>Clic en el botón: OK</a:t>
            </a:r>
            <a:endParaRPr lang="es-PE" sz="1600" dirty="0"/>
          </a:p>
        </p:txBody>
      </p:sp>
    </p:spTree>
    <p:extLst>
      <p:ext uri="{BB962C8B-B14F-4D97-AF65-F5344CB8AC3E}">
        <p14:creationId xmlns:p14="http://schemas.microsoft.com/office/powerpoint/2010/main" val="325398460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agen 10">
            <a:extLst>
              <a:ext uri="{FF2B5EF4-FFF2-40B4-BE49-F238E27FC236}">
                <a16:creationId xmlns:a16="http://schemas.microsoft.com/office/drawing/2014/main" id="{F946D474-C51D-85E5-5DEB-D043D837DEE6}"/>
              </a:ext>
            </a:extLst>
          </p:cNvPr>
          <p:cNvPicPr>
            <a:picLocks noChangeAspect="1"/>
          </p:cNvPicPr>
          <p:nvPr/>
        </p:nvPicPr>
        <p:blipFill>
          <a:blip r:embed="rId2"/>
          <a:stretch>
            <a:fillRect/>
          </a:stretch>
        </p:blipFill>
        <p:spPr>
          <a:xfrm>
            <a:off x="152400" y="122703"/>
            <a:ext cx="7239000" cy="658289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2" name="Gráfico 11" descr="Mano con dedo índice apuntando a la derecha con relleno sólido">
            <a:extLst>
              <a:ext uri="{FF2B5EF4-FFF2-40B4-BE49-F238E27FC236}">
                <a16:creationId xmlns:a16="http://schemas.microsoft.com/office/drawing/2014/main" id="{E07EA077-9662-66A9-AED1-F8AA8A8CFE1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5400000">
            <a:off x="6827707" y="2438399"/>
            <a:ext cx="517783" cy="457202"/>
          </a:xfrm>
          <a:prstGeom prst="rect">
            <a:avLst/>
          </a:prstGeom>
        </p:spPr>
      </p:pic>
      <p:sp>
        <p:nvSpPr>
          <p:cNvPr id="13" name="CuadroTexto 12">
            <a:extLst>
              <a:ext uri="{FF2B5EF4-FFF2-40B4-BE49-F238E27FC236}">
                <a16:creationId xmlns:a16="http://schemas.microsoft.com/office/drawing/2014/main" id="{38F77135-FFA0-EE05-902E-2621C0876D34}"/>
              </a:ext>
            </a:extLst>
          </p:cNvPr>
          <p:cNvSpPr txBox="1"/>
          <p:nvPr/>
        </p:nvSpPr>
        <p:spPr>
          <a:xfrm>
            <a:off x="4953000" y="1853625"/>
            <a:ext cx="2133600" cy="584775"/>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pPr marL="0" indent="0">
              <a:buNone/>
            </a:pPr>
            <a:r>
              <a:rPr lang="es-ES" sz="1600" dirty="0"/>
              <a:t>Clic en los tres puntos, de la propiedad: Font</a:t>
            </a:r>
            <a:endParaRPr lang="es-PE" sz="1600" dirty="0"/>
          </a:p>
        </p:txBody>
      </p:sp>
      <p:pic>
        <p:nvPicPr>
          <p:cNvPr id="14" name="Gráfico 13" descr="Mano con dedo índice apuntando a la derecha con relleno sólido">
            <a:extLst>
              <a:ext uri="{FF2B5EF4-FFF2-40B4-BE49-F238E27FC236}">
                <a16:creationId xmlns:a16="http://schemas.microsoft.com/office/drawing/2014/main" id="{F4E88DAE-FC65-A165-8DC1-CCA9AFB9DFA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6200000">
            <a:off x="3855907" y="4983290"/>
            <a:ext cx="517783" cy="457202"/>
          </a:xfrm>
          <a:prstGeom prst="rect">
            <a:avLst/>
          </a:prstGeom>
        </p:spPr>
      </p:pic>
      <p:sp>
        <p:nvSpPr>
          <p:cNvPr id="15" name="CuadroTexto 14">
            <a:extLst>
              <a:ext uri="{FF2B5EF4-FFF2-40B4-BE49-F238E27FC236}">
                <a16:creationId xmlns:a16="http://schemas.microsoft.com/office/drawing/2014/main" id="{8A5E4755-3773-8360-16A1-5D629482E034}"/>
              </a:ext>
            </a:extLst>
          </p:cNvPr>
          <p:cNvSpPr txBox="1"/>
          <p:nvPr/>
        </p:nvSpPr>
        <p:spPr>
          <a:xfrm>
            <a:off x="3124200" y="5452646"/>
            <a:ext cx="2092912" cy="338554"/>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pPr marL="0" indent="0">
              <a:buNone/>
            </a:pPr>
            <a:r>
              <a:rPr lang="es-ES" sz="1600" dirty="0"/>
              <a:t>Clic en el tipo de letra</a:t>
            </a:r>
            <a:endParaRPr lang="es-PE" sz="1600" dirty="0"/>
          </a:p>
        </p:txBody>
      </p:sp>
      <p:pic>
        <p:nvPicPr>
          <p:cNvPr id="16" name="Gráfico 15" descr="Mano con dedo índice apuntando a la derecha con relleno sólido">
            <a:extLst>
              <a:ext uri="{FF2B5EF4-FFF2-40B4-BE49-F238E27FC236}">
                <a16:creationId xmlns:a16="http://schemas.microsoft.com/office/drawing/2014/main" id="{2B367E1B-CF79-B4FB-23AA-6EDF70405E8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6200000">
            <a:off x="5532307" y="4770307"/>
            <a:ext cx="517783" cy="457202"/>
          </a:xfrm>
          <a:prstGeom prst="rect">
            <a:avLst/>
          </a:prstGeom>
        </p:spPr>
      </p:pic>
      <p:sp>
        <p:nvSpPr>
          <p:cNvPr id="17" name="CuadroTexto 16">
            <a:extLst>
              <a:ext uri="{FF2B5EF4-FFF2-40B4-BE49-F238E27FC236}">
                <a16:creationId xmlns:a16="http://schemas.microsoft.com/office/drawing/2014/main" id="{0EEE2447-BA91-CFC7-70C6-2FF99D8A5B13}"/>
              </a:ext>
            </a:extLst>
          </p:cNvPr>
          <p:cNvSpPr txBox="1"/>
          <p:nvPr/>
        </p:nvSpPr>
        <p:spPr>
          <a:xfrm>
            <a:off x="5410200" y="5224509"/>
            <a:ext cx="914399" cy="830997"/>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pPr marL="0" indent="0">
              <a:buNone/>
            </a:pPr>
            <a:r>
              <a:rPr lang="es-ES" sz="1600" dirty="0"/>
              <a:t>Clic en el estilo Bold</a:t>
            </a:r>
            <a:endParaRPr lang="es-PE" sz="1600" dirty="0"/>
          </a:p>
        </p:txBody>
      </p:sp>
      <p:sp>
        <p:nvSpPr>
          <p:cNvPr id="19" name="CuadroTexto 18">
            <a:extLst>
              <a:ext uri="{FF2B5EF4-FFF2-40B4-BE49-F238E27FC236}">
                <a16:creationId xmlns:a16="http://schemas.microsoft.com/office/drawing/2014/main" id="{7DEDC58C-27A5-CD7A-89F4-A7544994211A}"/>
              </a:ext>
            </a:extLst>
          </p:cNvPr>
          <p:cNvSpPr txBox="1"/>
          <p:nvPr/>
        </p:nvSpPr>
        <p:spPr>
          <a:xfrm>
            <a:off x="6705600" y="5300246"/>
            <a:ext cx="1143003" cy="338554"/>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pPr marL="0" indent="0">
              <a:buNone/>
            </a:pPr>
            <a:r>
              <a:rPr lang="es-ES" sz="1600" dirty="0"/>
              <a:t>Clic en: 18</a:t>
            </a:r>
            <a:endParaRPr lang="es-PE" sz="1600" dirty="0"/>
          </a:p>
        </p:txBody>
      </p:sp>
      <p:pic>
        <p:nvPicPr>
          <p:cNvPr id="20" name="Gráfico 19" descr="Mano con dedo índice apuntando a la derecha con relleno sólido">
            <a:extLst>
              <a:ext uri="{FF2B5EF4-FFF2-40B4-BE49-F238E27FC236}">
                <a16:creationId xmlns:a16="http://schemas.microsoft.com/office/drawing/2014/main" id="{BEBC06A5-EAD3-10E6-3C7B-ACD8780D0C6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6200000">
            <a:off x="6294310" y="5224044"/>
            <a:ext cx="517783" cy="457202"/>
          </a:xfrm>
          <a:prstGeom prst="rect">
            <a:avLst/>
          </a:prstGeom>
        </p:spPr>
      </p:pic>
      <p:pic>
        <p:nvPicPr>
          <p:cNvPr id="21" name="Gráfico 20" descr="Mano con dedo índice apuntando a la derecha con relleno sólido">
            <a:extLst>
              <a:ext uri="{FF2B5EF4-FFF2-40B4-BE49-F238E27FC236}">
                <a16:creationId xmlns:a16="http://schemas.microsoft.com/office/drawing/2014/main" id="{704FF003-E667-70E3-B34A-FC63EFBC6D9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292217" y="6248400"/>
            <a:ext cx="517783" cy="457202"/>
          </a:xfrm>
          <a:prstGeom prst="rect">
            <a:avLst/>
          </a:prstGeom>
        </p:spPr>
      </p:pic>
      <p:sp>
        <p:nvSpPr>
          <p:cNvPr id="22" name="CuadroTexto 21">
            <a:extLst>
              <a:ext uri="{FF2B5EF4-FFF2-40B4-BE49-F238E27FC236}">
                <a16:creationId xmlns:a16="http://schemas.microsoft.com/office/drawing/2014/main" id="{CC65DDC4-61E0-9B38-6532-2943CC2A85B3}"/>
              </a:ext>
            </a:extLst>
          </p:cNvPr>
          <p:cNvSpPr txBox="1"/>
          <p:nvPr/>
        </p:nvSpPr>
        <p:spPr>
          <a:xfrm>
            <a:off x="1410523" y="6340056"/>
            <a:ext cx="1905000" cy="338554"/>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pPr marL="0" indent="0">
              <a:buNone/>
            </a:pPr>
            <a:r>
              <a:rPr lang="es-ES" sz="1600" dirty="0"/>
              <a:t>Clic en el botón: OK</a:t>
            </a:r>
            <a:endParaRPr lang="es-PE" sz="1600" dirty="0"/>
          </a:p>
        </p:txBody>
      </p:sp>
      <p:pic>
        <p:nvPicPr>
          <p:cNvPr id="24" name="Imagen 23">
            <a:extLst>
              <a:ext uri="{FF2B5EF4-FFF2-40B4-BE49-F238E27FC236}">
                <a16:creationId xmlns:a16="http://schemas.microsoft.com/office/drawing/2014/main" id="{4276D2C3-9DAB-1BC9-1C27-20F3C77B4833}"/>
              </a:ext>
            </a:extLst>
          </p:cNvPr>
          <p:cNvPicPr>
            <a:picLocks noChangeAspect="1"/>
          </p:cNvPicPr>
          <p:nvPr/>
        </p:nvPicPr>
        <p:blipFill>
          <a:blip r:embed="rId5"/>
          <a:stretch>
            <a:fillRect/>
          </a:stretch>
        </p:blipFill>
        <p:spPr>
          <a:xfrm>
            <a:off x="7982024" y="1219200"/>
            <a:ext cx="4057576" cy="466416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25" name="Gráfico 24" descr="Mano con dedo índice apuntando a la derecha con relleno sólido">
            <a:extLst>
              <a:ext uri="{FF2B5EF4-FFF2-40B4-BE49-F238E27FC236}">
                <a16:creationId xmlns:a16="http://schemas.microsoft.com/office/drawing/2014/main" id="{97C55DFB-610E-AE36-1C59-B340C7BFAD1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5400000">
            <a:off x="11475907" y="3632774"/>
            <a:ext cx="517783" cy="457202"/>
          </a:xfrm>
          <a:prstGeom prst="rect">
            <a:avLst/>
          </a:prstGeom>
        </p:spPr>
      </p:pic>
      <p:sp>
        <p:nvSpPr>
          <p:cNvPr id="26" name="CuadroTexto 25">
            <a:extLst>
              <a:ext uri="{FF2B5EF4-FFF2-40B4-BE49-F238E27FC236}">
                <a16:creationId xmlns:a16="http://schemas.microsoft.com/office/drawing/2014/main" id="{21849548-7359-BFB1-AE42-7B96ADF62C7F}"/>
              </a:ext>
            </a:extLst>
          </p:cNvPr>
          <p:cNvSpPr txBox="1"/>
          <p:nvPr/>
        </p:nvSpPr>
        <p:spPr>
          <a:xfrm>
            <a:off x="8763000" y="3276600"/>
            <a:ext cx="2971800" cy="338554"/>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pPr marL="0" indent="0">
              <a:buNone/>
            </a:pPr>
            <a:r>
              <a:rPr lang="es-ES" sz="1600" dirty="0"/>
              <a:t>Clic en la propiedad Justification</a:t>
            </a:r>
            <a:endParaRPr lang="es-PE" sz="1600" dirty="0"/>
          </a:p>
        </p:txBody>
      </p:sp>
      <p:sp>
        <p:nvSpPr>
          <p:cNvPr id="27" name="CuadroTexto 26">
            <a:extLst>
              <a:ext uri="{FF2B5EF4-FFF2-40B4-BE49-F238E27FC236}">
                <a16:creationId xmlns:a16="http://schemas.microsoft.com/office/drawing/2014/main" id="{D7BCBDF7-98AA-99B2-894E-044FB9AEACFC}"/>
              </a:ext>
            </a:extLst>
          </p:cNvPr>
          <p:cNvSpPr txBox="1"/>
          <p:nvPr/>
        </p:nvSpPr>
        <p:spPr>
          <a:xfrm>
            <a:off x="10439396" y="4800600"/>
            <a:ext cx="1447804" cy="584775"/>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pPr marL="0" indent="0">
              <a:buNone/>
            </a:pPr>
            <a:r>
              <a:rPr lang="es-ES" sz="1600" dirty="0"/>
              <a:t>Clic en la opción: Center</a:t>
            </a:r>
            <a:endParaRPr lang="es-PE" sz="1600" dirty="0"/>
          </a:p>
        </p:txBody>
      </p:sp>
      <p:pic>
        <p:nvPicPr>
          <p:cNvPr id="28" name="Gráfico 27" descr="Mano con dedo índice apuntando a la derecha con relleno sólido">
            <a:extLst>
              <a:ext uri="{FF2B5EF4-FFF2-40B4-BE49-F238E27FC236}">
                <a16:creationId xmlns:a16="http://schemas.microsoft.com/office/drawing/2014/main" id="{DA79E601-1F6D-F59F-5BBB-596415FD860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6200000">
            <a:off x="10028106" y="4843044"/>
            <a:ext cx="517783" cy="457202"/>
          </a:xfrm>
          <a:prstGeom prst="rect">
            <a:avLst/>
          </a:prstGeom>
        </p:spPr>
      </p:pic>
      <p:pic>
        <p:nvPicPr>
          <p:cNvPr id="29" name="Gráfico 28" descr="Mano con dedo índice apuntando a la derecha con relleno sólido">
            <a:extLst>
              <a:ext uri="{FF2B5EF4-FFF2-40B4-BE49-F238E27FC236}">
                <a16:creationId xmlns:a16="http://schemas.microsoft.com/office/drawing/2014/main" id="{0970813A-335C-8509-BEB7-7EA1884EDBF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5400000">
            <a:off x="8275507" y="5156774"/>
            <a:ext cx="517783" cy="457202"/>
          </a:xfrm>
          <a:prstGeom prst="rect">
            <a:avLst/>
          </a:prstGeom>
        </p:spPr>
      </p:pic>
      <p:sp>
        <p:nvSpPr>
          <p:cNvPr id="30" name="CuadroTexto 29">
            <a:extLst>
              <a:ext uri="{FF2B5EF4-FFF2-40B4-BE49-F238E27FC236}">
                <a16:creationId xmlns:a16="http://schemas.microsoft.com/office/drawing/2014/main" id="{75A2A9C2-EDAC-1A42-9038-663AF9669CAC}"/>
              </a:ext>
            </a:extLst>
          </p:cNvPr>
          <p:cNvSpPr txBox="1"/>
          <p:nvPr/>
        </p:nvSpPr>
        <p:spPr>
          <a:xfrm>
            <a:off x="7696196" y="4800600"/>
            <a:ext cx="1981200" cy="338554"/>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pPr marL="0" indent="0">
              <a:buNone/>
            </a:pPr>
            <a:r>
              <a:rPr lang="es-ES" sz="1600" dirty="0"/>
              <a:t>Clic en el botón: OK</a:t>
            </a:r>
            <a:endParaRPr lang="es-PE" sz="1600" dirty="0"/>
          </a:p>
        </p:txBody>
      </p:sp>
    </p:spTree>
    <p:extLst>
      <p:ext uri="{BB962C8B-B14F-4D97-AF65-F5344CB8AC3E}">
        <p14:creationId xmlns:p14="http://schemas.microsoft.com/office/powerpoint/2010/main" val="173674406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7222F55A-BF1E-AA50-2CF9-AA03B98A1728}"/>
              </a:ext>
            </a:extLst>
          </p:cNvPr>
          <p:cNvPicPr>
            <a:picLocks noChangeAspect="1"/>
          </p:cNvPicPr>
          <p:nvPr/>
        </p:nvPicPr>
        <p:blipFill>
          <a:blip r:embed="rId2"/>
          <a:stretch>
            <a:fillRect/>
          </a:stretch>
        </p:blipFill>
        <p:spPr>
          <a:xfrm>
            <a:off x="76199" y="76200"/>
            <a:ext cx="5256213" cy="65532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Gráfico 5" descr="Mano con dedo índice apuntando a la derecha con relleno sólido">
            <a:extLst>
              <a:ext uri="{FF2B5EF4-FFF2-40B4-BE49-F238E27FC236}">
                <a16:creationId xmlns:a16="http://schemas.microsoft.com/office/drawing/2014/main" id="{3099FEB6-06CE-A057-7B48-C85FD366CA2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5400000">
            <a:off x="3627311" y="5766374"/>
            <a:ext cx="517783" cy="457202"/>
          </a:xfrm>
          <a:prstGeom prst="rect">
            <a:avLst/>
          </a:prstGeom>
        </p:spPr>
      </p:pic>
      <p:sp>
        <p:nvSpPr>
          <p:cNvPr id="7" name="CuadroTexto 6">
            <a:extLst>
              <a:ext uri="{FF2B5EF4-FFF2-40B4-BE49-F238E27FC236}">
                <a16:creationId xmlns:a16="http://schemas.microsoft.com/office/drawing/2014/main" id="{401D5A36-58C8-00AD-7A19-E27887D35A6D}"/>
              </a:ext>
            </a:extLst>
          </p:cNvPr>
          <p:cNvSpPr txBox="1"/>
          <p:nvPr/>
        </p:nvSpPr>
        <p:spPr>
          <a:xfrm>
            <a:off x="2971800" y="5410200"/>
            <a:ext cx="2057400" cy="338554"/>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pPr marL="0" indent="0">
              <a:buNone/>
            </a:pPr>
            <a:r>
              <a:rPr lang="es-ES" sz="1600" dirty="0"/>
              <a:t>Clic en el botón: Close</a:t>
            </a:r>
            <a:endParaRPr lang="es-PE" sz="1600" dirty="0"/>
          </a:p>
        </p:txBody>
      </p:sp>
      <p:pic>
        <p:nvPicPr>
          <p:cNvPr id="9" name="Imagen 8">
            <a:extLst>
              <a:ext uri="{FF2B5EF4-FFF2-40B4-BE49-F238E27FC236}">
                <a16:creationId xmlns:a16="http://schemas.microsoft.com/office/drawing/2014/main" id="{CF231189-53B7-C35C-D3BC-090188978AA7}"/>
              </a:ext>
            </a:extLst>
          </p:cNvPr>
          <p:cNvPicPr>
            <a:picLocks noChangeAspect="1"/>
          </p:cNvPicPr>
          <p:nvPr/>
        </p:nvPicPr>
        <p:blipFill>
          <a:blip r:embed="rId5"/>
          <a:stretch>
            <a:fillRect/>
          </a:stretch>
        </p:blipFill>
        <p:spPr>
          <a:xfrm>
            <a:off x="5486399" y="1572541"/>
            <a:ext cx="6595693" cy="414245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51516405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esquinas redondeadas 1">
            <a:extLst>
              <a:ext uri="{FF2B5EF4-FFF2-40B4-BE49-F238E27FC236}">
                <a16:creationId xmlns:a16="http://schemas.microsoft.com/office/drawing/2014/main" id="{F455CF7D-C38A-9CC7-15A9-1B87305D65E7}"/>
              </a:ext>
            </a:extLst>
          </p:cNvPr>
          <p:cNvSpPr/>
          <p:nvPr/>
        </p:nvSpPr>
        <p:spPr>
          <a:xfrm>
            <a:off x="2459027" y="2895600"/>
            <a:ext cx="7751773" cy="643591"/>
          </a:xfrm>
          <a:prstGeom prst="roundRect">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a:noFill/>
          </a:ln>
          <a:effectLst>
            <a:glow rad="101600">
              <a:srgbClr val="F79646">
                <a:satMod val="175000"/>
                <a:alpha val="40000"/>
              </a:srgbClr>
            </a:glow>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algn="ctr">
              <a:buClrTx/>
            </a:pPr>
            <a:endParaRPr lang="es-ES" sz="3200" b="1" kern="1200" dirty="0">
              <a:solidFill>
                <a:prstClr val="white"/>
              </a:solidFill>
              <a:latin typeface="Calibri"/>
              <a:ea typeface="+mn-ea"/>
              <a:cs typeface="+mn-cs"/>
            </a:endParaRPr>
          </a:p>
          <a:p>
            <a:pPr algn="ctr">
              <a:buClrTx/>
            </a:pPr>
            <a:r>
              <a:rPr lang="es-ES" sz="3200" b="1" kern="1200" dirty="0">
                <a:solidFill>
                  <a:prstClr val="white"/>
                </a:solidFill>
                <a:latin typeface="Calibri"/>
                <a:ea typeface="+mn-ea"/>
                <a:cs typeface="+mn-cs"/>
              </a:rPr>
              <a:t>Agregar Un JLabel</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s-PE" sz="3200" b="1" i="0" u="none" strike="noStrike" kern="1200" cap="none" spc="0" normalizeH="0" baseline="0" noProof="0" dirty="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172886094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1E729F82-82D4-2263-84FD-74E2B5F23C9C}"/>
              </a:ext>
            </a:extLst>
          </p:cNvPr>
          <p:cNvSpPr txBox="1"/>
          <p:nvPr/>
        </p:nvSpPr>
        <p:spPr>
          <a:xfrm>
            <a:off x="76200" y="26075"/>
            <a:ext cx="8839200" cy="1938992"/>
          </a:xfrm>
          <a:prstGeom prst="rect">
            <a:avLst/>
          </a:prstGeom>
          <a:noFill/>
        </p:spPr>
        <p:txBody>
          <a:bodyPr wrap="square">
            <a:spAutoFit/>
          </a:bodyPr>
          <a:lstStyle/>
          <a:p>
            <a:pPr marL="285750" indent="-285750" algn="just">
              <a:buFont typeface="Wingdings" panose="05000000000000000000" pitchFamily="2" charset="2"/>
              <a:buChar char="q"/>
            </a:pPr>
            <a:r>
              <a:rPr lang="es-ES" b="1" dirty="0"/>
              <a:t>En NetBeans, JLabel es una clase proporcionada por la plataforma Java Swing que se utiliza para mostrar texto o imágenes en una interfaz de usuario. Un JLabel actúa como un componente visual pasivo que muestra información al usuario.</a:t>
            </a:r>
          </a:p>
          <a:p>
            <a:pPr marL="285750" indent="-285750" algn="just">
              <a:buFont typeface="Wingdings" panose="05000000000000000000" pitchFamily="2" charset="2"/>
              <a:buChar char="q"/>
            </a:pPr>
            <a:endParaRPr lang="es-ES" sz="1100" b="1" dirty="0"/>
          </a:p>
          <a:p>
            <a:pPr marL="285750" indent="-285750" algn="just">
              <a:buFont typeface="Wingdings" panose="05000000000000000000" pitchFamily="2" charset="2"/>
              <a:buChar char="q"/>
            </a:pPr>
            <a:r>
              <a:rPr lang="es-ES" b="1" dirty="0"/>
              <a:t>Un JLabel puede mostrar texto estático o dinámico, y también puede mostrar imágenes. Es útil para agregar etiquetas descriptivas a otros componentes o para mostrar información adicional en una interfaz de usuario.</a:t>
            </a:r>
            <a:endParaRPr lang="es-PE" b="1" dirty="0"/>
          </a:p>
        </p:txBody>
      </p:sp>
      <p:pic>
        <p:nvPicPr>
          <p:cNvPr id="7" name="Imagen 6">
            <a:extLst>
              <a:ext uri="{FF2B5EF4-FFF2-40B4-BE49-F238E27FC236}">
                <a16:creationId xmlns:a16="http://schemas.microsoft.com/office/drawing/2014/main" id="{354E9A3A-8EE7-DB4D-5B43-E745CBE3604E}"/>
              </a:ext>
            </a:extLst>
          </p:cNvPr>
          <p:cNvPicPr>
            <a:picLocks noChangeAspect="1"/>
          </p:cNvPicPr>
          <p:nvPr/>
        </p:nvPicPr>
        <p:blipFill>
          <a:blip r:embed="rId2"/>
          <a:stretch>
            <a:fillRect/>
          </a:stretch>
        </p:blipFill>
        <p:spPr>
          <a:xfrm>
            <a:off x="457200" y="1965067"/>
            <a:ext cx="11277600" cy="477688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Gráfico 7" descr="Mano con dedo índice apuntando a la derecha con relleno sólido">
            <a:extLst>
              <a:ext uri="{FF2B5EF4-FFF2-40B4-BE49-F238E27FC236}">
                <a16:creationId xmlns:a16="http://schemas.microsoft.com/office/drawing/2014/main" id="{BCBB10A0-0CFB-5781-76C4-5E711CB50B9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a:off x="1524000" y="3669186"/>
            <a:ext cx="517783" cy="457202"/>
          </a:xfrm>
          <a:prstGeom prst="rect">
            <a:avLst/>
          </a:prstGeom>
        </p:spPr>
      </p:pic>
      <p:sp>
        <p:nvSpPr>
          <p:cNvPr id="9" name="CuadroTexto 8">
            <a:extLst>
              <a:ext uri="{FF2B5EF4-FFF2-40B4-BE49-F238E27FC236}">
                <a16:creationId xmlns:a16="http://schemas.microsoft.com/office/drawing/2014/main" id="{7B9B6AAB-CB36-3868-1106-B77092CAADA8}"/>
              </a:ext>
            </a:extLst>
          </p:cNvPr>
          <p:cNvSpPr txBox="1"/>
          <p:nvPr/>
        </p:nvSpPr>
        <p:spPr>
          <a:xfrm>
            <a:off x="2001095" y="3711632"/>
            <a:ext cx="2037505" cy="338554"/>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pPr marL="0" indent="0">
              <a:buNone/>
            </a:pPr>
            <a:r>
              <a:rPr lang="es-ES" sz="1600" dirty="0"/>
              <a:t>Clic en Label (JLabel)</a:t>
            </a:r>
            <a:endParaRPr lang="es-PE" sz="1600" dirty="0"/>
          </a:p>
        </p:txBody>
      </p:sp>
    </p:spTree>
    <p:extLst>
      <p:ext uri="{BB962C8B-B14F-4D97-AF65-F5344CB8AC3E}">
        <p14:creationId xmlns:p14="http://schemas.microsoft.com/office/powerpoint/2010/main" val="11569446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7264908" y="388620"/>
            <a:ext cx="4348916" cy="683895"/>
          </a:xfrm>
          <a:custGeom>
            <a:avLst/>
            <a:gdLst/>
            <a:ahLst/>
            <a:cxnLst/>
            <a:rect l="l" t="t" r="r" b="b"/>
            <a:pathLst>
              <a:path w="4368165" h="683894">
                <a:moveTo>
                  <a:pt x="4253611" y="0"/>
                </a:moveTo>
                <a:lnTo>
                  <a:pt x="114046" y="0"/>
                </a:lnTo>
                <a:lnTo>
                  <a:pt x="69596" y="9016"/>
                </a:lnTo>
                <a:lnTo>
                  <a:pt x="33400" y="33400"/>
                </a:lnTo>
                <a:lnTo>
                  <a:pt x="9017" y="69595"/>
                </a:lnTo>
                <a:lnTo>
                  <a:pt x="0" y="114045"/>
                </a:lnTo>
                <a:lnTo>
                  <a:pt x="0" y="569721"/>
                </a:lnTo>
                <a:lnTo>
                  <a:pt x="9017" y="614171"/>
                </a:lnTo>
                <a:lnTo>
                  <a:pt x="33400" y="650366"/>
                </a:lnTo>
                <a:lnTo>
                  <a:pt x="69596" y="674751"/>
                </a:lnTo>
                <a:lnTo>
                  <a:pt x="114046" y="683767"/>
                </a:lnTo>
                <a:lnTo>
                  <a:pt x="4253611" y="683767"/>
                </a:lnTo>
                <a:lnTo>
                  <a:pt x="4298061" y="674751"/>
                </a:lnTo>
                <a:lnTo>
                  <a:pt x="4334256" y="650366"/>
                </a:lnTo>
                <a:lnTo>
                  <a:pt x="4358640" y="614171"/>
                </a:lnTo>
                <a:lnTo>
                  <a:pt x="4367657" y="569721"/>
                </a:lnTo>
                <a:lnTo>
                  <a:pt x="4367657" y="114045"/>
                </a:lnTo>
                <a:lnTo>
                  <a:pt x="4358640" y="69595"/>
                </a:lnTo>
                <a:lnTo>
                  <a:pt x="4334256" y="33400"/>
                </a:lnTo>
                <a:lnTo>
                  <a:pt x="4298061" y="9016"/>
                </a:lnTo>
                <a:lnTo>
                  <a:pt x="4253611" y="0"/>
                </a:lnTo>
                <a:close/>
              </a:path>
            </a:pathLst>
          </a:custGeom>
          <a:solidFill>
            <a:srgbClr val="FAD12C"/>
          </a:solidFill>
        </p:spPr>
        <p:txBody>
          <a:bodyPr wrap="square" lIns="0" tIns="0" rIns="0" bIns="0" rtlCol="0"/>
          <a:lstStyle/>
          <a:p>
            <a:pPr algn="ctr"/>
            <a:endParaRPr dirty="0"/>
          </a:p>
        </p:txBody>
      </p:sp>
      <p:sp>
        <p:nvSpPr>
          <p:cNvPr id="3" name="object 3"/>
          <p:cNvSpPr txBox="1"/>
          <p:nvPr/>
        </p:nvSpPr>
        <p:spPr>
          <a:xfrm>
            <a:off x="8839200" y="534669"/>
            <a:ext cx="1295400" cy="382156"/>
          </a:xfrm>
          <a:prstGeom prst="rect">
            <a:avLst/>
          </a:prstGeom>
        </p:spPr>
        <p:txBody>
          <a:bodyPr vert="horz" wrap="square" lIns="0" tIns="12700" rIns="0" bIns="0" rtlCol="0">
            <a:spAutoFit/>
          </a:bodyPr>
          <a:lstStyle/>
          <a:p>
            <a:pPr marL="12700">
              <a:lnSpc>
                <a:spcPct val="100000"/>
              </a:lnSpc>
              <a:spcBef>
                <a:spcPts val="100"/>
              </a:spcBef>
            </a:pPr>
            <a:r>
              <a:rPr lang="es-PE" sz="2400" b="1" spc="-5" dirty="0">
                <a:solidFill>
                  <a:srgbClr val="1F3861"/>
                </a:solidFill>
                <a:latin typeface="Segoe UI"/>
                <a:cs typeface="Segoe UI"/>
              </a:rPr>
              <a:t>Sesió</a:t>
            </a:r>
            <a:r>
              <a:rPr sz="2400" b="1" spc="-5" dirty="0">
                <a:solidFill>
                  <a:srgbClr val="1F3861"/>
                </a:solidFill>
                <a:latin typeface="Segoe UI"/>
                <a:cs typeface="Segoe UI"/>
              </a:rPr>
              <a:t>n</a:t>
            </a:r>
            <a:r>
              <a:rPr sz="2400" b="1" spc="-180" dirty="0">
                <a:solidFill>
                  <a:srgbClr val="1F3861"/>
                </a:solidFill>
                <a:latin typeface="Segoe UI"/>
                <a:cs typeface="Segoe UI"/>
              </a:rPr>
              <a:t> </a:t>
            </a:r>
            <a:r>
              <a:rPr lang="es-PE" sz="2400" b="1" spc="-180" dirty="0">
                <a:solidFill>
                  <a:srgbClr val="1F3861"/>
                </a:solidFill>
                <a:latin typeface="Segoe UI"/>
                <a:cs typeface="Segoe UI"/>
              </a:rPr>
              <a:t>5</a:t>
            </a:r>
            <a:endParaRPr sz="2400" dirty="0">
              <a:latin typeface="Segoe UI"/>
              <a:cs typeface="Segoe UI"/>
            </a:endParaRPr>
          </a:p>
        </p:txBody>
      </p:sp>
      <p:pic>
        <p:nvPicPr>
          <p:cNvPr id="9" name="Imagen 8">
            <a:extLst>
              <a:ext uri="{FF2B5EF4-FFF2-40B4-BE49-F238E27FC236}">
                <a16:creationId xmlns:a16="http://schemas.microsoft.com/office/drawing/2014/main" id="{2078172E-C2B3-2F2E-287A-FD80FE8FC609}"/>
              </a:ext>
            </a:extLst>
          </p:cNvPr>
          <p:cNvPicPr>
            <a:picLocks noChangeAspect="1"/>
          </p:cNvPicPr>
          <p:nvPr/>
        </p:nvPicPr>
        <p:blipFill>
          <a:blip r:embed="rId2"/>
          <a:stretch>
            <a:fillRect/>
          </a:stretch>
        </p:blipFill>
        <p:spPr>
          <a:xfrm>
            <a:off x="1066800" y="-5499"/>
            <a:ext cx="2667000" cy="6858000"/>
          </a:xfrm>
          <a:prstGeom prst="rect">
            <a:avLst/>
          </a:prstGeom>
        </p:spPr>
      </p:pic>
      <p:sp>
        <p:nvSpPr>
          <p:cNvPr id="10" name="Rectángulo: esquinas redondeadas 9">
            <a:extLst>
              <a:ext uri="{FF2B5EF4-FFF2-40B4-BE49-F238E27FC236}">
                <a16:creationId xmlns:a16="http://schemas.microsoft.com/office/drawing/2014/main" id="{DEA2E8D4-9B50-9082-8A7F-273D8249EBAE}"/>
              </a:ext>
            </a:extLst>
          </p:cNvPr>
          <p:cNvSpPr/>
          <p:nvPr/>
        </p:nvSpPr>
        <p:spPr>
          <a:xfrm>
            <a:off x="3120130" y="1413809"/>
            <a:ext cx="7751773" cy="643591"/>
          </a:xfrm>
          <a:prstGeom prst="roundRect">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a:noFill/>
          </a:ln>
          <a:effectLst>
            <a:glow rad="101600">
              <a:srgbClr val="F79646">
                <a:satMod val="175000"/>
                <a:alpha val="40000"/>
              </a:srgbClr>
            </a:glow>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algn="ctr">
              <a:buClrTx/>
            </a:pPr>
            <a:endParaRPr lang="es-ES" sz="3200" b="1" kern="1200" dirty="0">
              <a:solidFill>
                <a:prstClr val="white"/>
              </a:solidFill>
              <a:latin typeface="Calibri"/>
              <a:ea typeface="+mn-ea"/>
              <a:cs typeface="+mn-cs"/>
            </a:endParaRPr>
          </a:p>
          <a:p>
            <a:pPr algn="ctr">
              <a:buClrTx/>
            </a:pPr>
            <a:r>
              <a:rPr lang="es-ES" sz="3200" b="1" kern="1200" dirty="0">
                <a:solidFill>
                  <a:prstClr val="white"/>
                </a:solidFill>
                <a:latin typeface="Calibri"/>
                <a:ea typeface="+mn-ea"/>
                <a:cs typeface="+mn-cs"/>
              </a:rPr>
              <a:t>Agregar Un JComboBox</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s-PE" sz="3200" b="1" i="0" u="none" strike="noStrike" kern="1200" cap="none" spc="0" normalizeH="0" baseline="0" noProof="0" dirty="0">
              <a:ln>
                <a:noFill/>
              </a:ln>
              <a:solidFill>
                <a:prstClr val="white"/>
              </a:solidFill>
              <a:effectLst/>
              <a:uLnTx/>
              <a:uFillTx/>
              <a:latin typeface="Calibri"/>
              <a:ea typeface="+mn-ea"/>
              <a:cs typeface="+mn-cs"/>
            </a:endParaRPr>
          </a:p>
        </p:txBody>
      </p:sp>
      <p:sp>
        <p:nvSpPr>
          <p:cNvPr id="6" name="Rectángulo: esquinas redondeadas 5">
            <a:extLst>
              <a:ext uri="{FF2B5EF4-FFF2-40B4-BE49-F238E27FC236}">
                <a16:creationId xmlns:a16="http://schemas.microsoft.com/office/drawing/2014/main" id="{0015720E-A774-1136-7DCF-A1BC177C1BC0}"/>
              </a:ext>
            </a:extLst>
          </p:cNvPr>
          <p:cNvSpPr/>
          <p:nvPr/>
        </p:nvSpPr>
        <p:spPr>
          <a:xfrm>
            <a:off x="3120130" y="2099609"/>
            <a:ext cx="7751773" cy="643591"/>
          </a:xfrm>
          <a:prstGeom prst="roundRect">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a:noFill/>
          </a:ln>
          <a:effectLst>
            <a:glow rad="101600">
              <a:srgbClr val="F79646">
                <a:satMod val="175000"/>
                <a:alpha val="40000"/>
              </a:srgbClr>
            </a:glow>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algn="ctr">
              <a:buClrTx/>
            </a:pPr>
            <a:endParaRPr lang="es-ES" sz="3200" b="1" kern="1200" dirty="0">
              <a:solidFill>
                <a:prstClr val="white"/>
              </a:solidFill>
              <a:latin typeface="Calibri"/>
              <a:ea typeface="+mn-ea"/>
              <a:cs typeface="+mn-cs"/>
            </a:endParaRPr>
          </a:p>
          <a:p>
            <a:pPr algn="ctr">
              <a:buClrTx/>
            </a:pPr>
            <a:r>
              <a:rPr lang="es-ES" sz="3200" b="1" kern="1200" dirty="0">
                <a:solidFill>
                  <a:prstClr val="white"/>
                </a:solidFill>
                <a:latin typeface="Calibri"/>
                <a:ea typeface="+mn-ea"/>
                <a:cs typeface="+mn-cs"/>
              </a:rPr>
              <a:t>Propiedades </a:t>
            </a:r>
            <a:r>
              <a:rPr lang="es-ES" sz="3200" b="1" dirty="0">
                <a:solidFill>
                  <a:prstClr val="white"/>
                </a:solidFill>
                <a:latin typeface="Calibri"/>
              </a:rPr>
              <a:t>Del </a:t>
            </a:r>
            <a:r>
              <a:rPr lang="es-ES" sz="3200" b="1" kern="1200" dirty="0">
                <a:solidFill>
                  <a:prstClr val="white"/>
                </a:solidFill>
                <a:latin typeface="Calibri"/>
                <a:ea typeface="+mn-ea"/>
                <a:cs typeface="+mn-cs"/>
              </a:rPr>
              <a:t>JComboBox</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s-PE" sz="3200" b="1" i="0" u="none" strike="noStrike" kern="1200" cap="none" spc="0" normalizeH="0" baseline="0" noProof="0" dirty="0">
              <a:ln>
                <a:noFill/>
              </a:ln>
              <a:solidFill>
                <a:prstClr val="white"/>
              </a:solidFill>
              <a:effectLst/>
              <a:uLnTx/>
              <a:uFillTx/>
              <a:latin typeface="Calibri"/>
              <a:ea typeface="+mn-ea"/>
              <a:cs typeface="+mn-cs"/>
            </a:endParaRPr>
          </a:p>
        </p:txBody>
      </p:sp>
      <p:sp>
        <p:nvSpPr>
          <p:cNvPr id="7" name="Rectángulo: esquinas redondeadas 6">
            <a:extLst>
              <a:ext uri="{FF2B5EF4-FFF2-40B4-BE49-F238E27FC236}">
                <a16:creationId xmlns:a16="http://schemas.microsoft.com/office/drawing/2014/main" id="{453145F4-A42F-EEBE-01B6-9BD4941BFEF6}"/>
              </a:ext>
            </a:extLst>
          </p:cNvPr>
          <p:cNvSpPr/>
          <p:nvPr/>
        </p:nvSpPr>
        <p:spPr>
          <a:xfrm>
            <a:off x="3120130" y="2785409"/>
            <a:ext cx="7751773" cy="643591"/>
          </a:xfrm>
          <a:prstGeom prst="roundRect">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a:noFill/>
          </a:ln>
          <a:effectLst>
            <a:glow rad="101600">
              <a:srgbClr val="F79646">
                <a:satMod val="175000"/>
                <a:alpha val="40000"/>
              </a:srgbClr>
            </a:glow>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algn="ctr">
              <a:buClrTx/>
            </a:pPr>
            <a:endParaRPr lang="es-ES" sz="3200" b="1" kern="1200" dirty="0">
              <a:solidFill>
                <a:prstClr val="white"/>
              </a:solidFill>
              <a:latin typeface="Calibri"/>
              <a:ea typeface="+mn-ea"/>
              <a:cs typeface="+mn-cs"/>
            </a:endParaRPr>
          </a:p>
          <a:p>
            <a:pPr algn="ctr">
              <a:buClrTx/>
            </a:pPr>
            <a:r>
              <a:rPr lang="es-ES" sz="3200" b="1" kern="1200" dirty="0">
                <a:solidFill>
                  <a:prstClr val="white"/>
                </a:solidFill>
                <a:latin typeface="Calibri"/>
                <a:ea typeface="+mn-ea"/>
                <a:cs typeface="+mn-cs"/>
              </a:rPr>
              <a:t>Agregar Un JPanel</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s-PE" sz="3200" b="1" i="0" u="none" strike="noStrike" kern="1200" cap="none" spc="0" normalizeH="0" baseline="0" noProof="0" dirty="0">
              <a:ln>
                <a:noFill/>
              </a:ln>
              <a:solidFill>
                <a:prstClr val="white"/>
              </a:solidFill>
              <a:effectLst/>
              <a:uLnTx/>
              <a:uFillTx/>
              <a:latin typeface="Calibri"/>
              <a:ea typeface="+mn-ea"/>
              <a:cs typeface="+mn-cs"/>
            </a:endParaRPr>
          </a:p>
        </p:txBody>
      </p:sp>
      <p:sp>
        <p:nvSpPr>
          <p:cNvPr id="8" name="Rectángulo: esquinas redondeadas 7">
            <a:extLst>
              <a:ext uri="{FF2B5EF4-FFF2-40B4-BE49-F238E27FC236}">
                <a16:creationId xmlns:a16="http://schemas.microsoft.com/office/drawing/2014/main" id="{EF689541-9323-F99A-70B4-55195A35E71E}"/>
              </a:ext>
            </a:extLst>
          </p:cNvPr>
          <p:cNvSpPr/>
          <p:nvPr/>
        </p:nvSpPr>
        <p:spPr>
          <a:xfrm>
            <a:off x="3120130" y="3471209"/>
            <a:ext cx="7751773" cy="643591"/>
          </a:xfrm>
          <a:prstGeom prst="roundRect">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a:noFill/>
          </a:ln>
          <a:effectLst>
            <a:glow rad="101600">
              <a:srgbClr val="F79646">
                <a:satMod val="175000"/>
                <a:alpha val="40000"/>
              </a:srgbClr>
            </a:glow>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algn="ctr">
              <a:buClrTx/>
            </a:pPr>
            <a:endParaRPr lang="es-ES" sz="3200" b="1" kern="1200" dirty="0">
              <a:solidFill>
                <a:prstClr val="white"/>
              </a:solidFill>
              <a:latin typeface="Calibri"/>
              <a:ea typeface="+mn-ea"/>
              <a:cs typeface="+mn-cs"/>
            </a:endParaRPr>
          </a:p>
          <a:p>
            <a:pPr algn="ctr">
              <a:buClrTx/>
            </a:pPr>
            <a:r>
              <a:rPr lang="es-ES" sz="3200" b="1" kern="1200" dirty="0">
                <a:solidFill>
                  <a:prstClr val="white"/>
                </a:solidFill>
                <a:latin typeface="Calibri"/>
                <a:ea typeface="+mn-ea"/>
                <a:cs typeface="+mn-cs"/>
              </a:rPr>
              <a:t>Propiedades De Un JPanel</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s-PE" sz="3200" b="1" i="0" u="none" strike="noStrike" kern="1200" cap="none" spc="0" normalizeH="0" baseline="0" noProof="0" dirty="0">
              <a:ln>
                <a:noFill/>
              </a:ln>
              <a:solidFill>
                <a:prstClr val="white"/>
              </a:solidFill>
              <a:effectLst/>
              <a:uLnTx/>
              <a:uFillTx/>
              <a:latin typeface="Calibri"/>
              <a:ea typeface="+mn-ea"/>
              <a:cs typeface="+mn-cs"/>
            </a:endParaRPr>
          </a:p>
        </p:txBody>
      </p:sp>
      <p:sp>
        <p:nvSpPr>
          <p:cNvPr id="13" name="Rectángulo: esquinas redondeadas 12">
            <a:extLst>
              <a:ext uri="{FF2B5EF4-FFF2-40B4-BE49-F238E27FC236}">
                <a16:creationId xmlns:a16="http://schemas.microsoft.com/office/drawing/2014/main" id="{FCB691D1-9FAE-9339-072D-9F914FA5AEE0}"/>
              </a:ext>
            </a:extLst>
          </p:cNvPr>
          <p:cNvSpPr/>
          <p:nvPr/>
        </p:nvSpPr>
        <p:spPr>
          <a:xfrm>
            <a:off x="3120130" y="4157009"/>
            <a:ext cx="7751773" cy="643591"/>
          </a:xfrm>
          <a:prstGeom prst="roundRect">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a:noFill/>
          </a:ln>
          <a:effectLst>
            <a:glow rad="101600">
              <a:srgbClr val="F79646">
                <a:satMod val="175000"/>
                <a:alpha val="40000"/>
              </a:srgbClr>
            </a:glow>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algn="ctr">
              <a:buClrTx/>
            </a:pPr>
            <a:endParaRPr lang="es-ES" sz="3200" b="1" kern="1200" dirty="0">
              <a:solidFill>
                <a:prstClr val="white"/>
              </a:solidFill>
              <a:latin typeface="Calibri"/>
              <a:ea typeface="+mn-ea"/>
              <a:cs typeface="+mn-cs"/>
            </a:endParaRPr>
          </a:p>
          <a:p>
            <a:pPr algn="ctr">
              <a:buClrTx/>
            </a:pPr>
            <a:r>
              <a:rPr lang="es-ES" sz="3200" b="1" kern="1200" dirty="0">
                <a:solidFill>
                  <a:prstClr val="white"/>
                </a:solidFill>
                <a:latin typeface="Calibri"/>
                <a:ea typeface="+mn-ea"/>
                <a:cs typeface="+mn-cs"/>
              </a:rPr>
              <a:t>Agregar Un JButton</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s-PE" sz="3200" b="1" i="0" u="none" strike="noStrike" kern="1200" cap="none" spc="0" normalizeH="0" baseline="0" noProof="0" dirty="0">
              <a:ln>
                <a:noFill/>
              </a:ln>
              <a:solidFill>
                <a:prstClr val="white"/>
              </a:solidFill>
              <a:effectLst/>
              <a:uLnTx/>
              <a:uFillTx/>
              <a:latin typeface="Calibri"/>
              <a:ea typeface="+mn-ea"/>
              <a:cs typeface="+mn-cs"/>
            </a:endParaRPr>
          </a:p>
        </p:txBody>
      </p:sp>
      <p:sp>
        <p:nvSpPr>
          <p:cNvPr id="14" name="Rectángulo: esquinas redondeadas 13">
            <a:extLst>
              <a:ext uri="{FF2B5EF4-FFF2-40B4-BE49-F238E27FC236}">
                <a16:creationId xmlns:a16="http://schemas.microsoft.com/office/drawing/2014/main" id="{723D3D9C-95CE-9BA5-23AE-4F5E0ADD78FF}"/>
              </a:ext>
            </a:extLst>
          </p:cNvPr>
          <p:cNvSpPr/>
          <p:nvPr/>
        </p:nvSpPr>
        <p:spPr>
          <a:xfrm>
            <a:off x="3120130" y="4842809"/>
            <a:ext cx="7751773" cy="643591"/>
          </a:xfrm>
          <a:prstGeom prst="roundRect">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a:noFill/>
          </a:ln>
          <a:effectLst>
            <a:glow rad="101600">
              <a:srgbClr val="F79646">
                <a:satMod val="175000"/>
                <a:alpha val="40000"/>
              </a:srgbClr>
            </a:glow>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algn="ctr">
              <a:buClrTx/>
            </a:pPr>
            <a:endParaRPr lang="es-ES" sz="3200" b="1" kern="1200" dirty="0">
              <a:solidFill>
                <a:prstClr val="white"/>
              </a:solidFill>
              <a:latin typeface="Calibri"/>
              <a:ea typeface="+mn-ea"/>
              <a:cs typeface="+mn-cs"/>
            </a:endParaRPr>
          </a:p>
          <a:p>
            <a:pPr algn="ctr">
              <a:buClrTx/>
            </a:pPr>
            <a:r>
              <a:rPr lang="es-ES" sz="3200" b="1" kern="1200" dirty="0">
                <a:solidFill>
                  <a:prstClr val="white"/>
                </a:solidFill>
                <a:latin typeface="Calibri"/>
                <a:ea typeface="+mn-ea"/>
                <a:cs typeface="+mn-cs"/>
              </a:rPr>
              <a:t>Propiedades De Un JButton</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s-PE" sz="3200" b="1" i="0" u="none" strike="noStrike" kern="1200" cap="none" spc="0" normalizeH="0" baseline="0" noProof="0" dirty="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183394030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7EBE0A89-2EF2-7A7D-56B6-74A9581AEDED}"/>
              </a:ext>
            </a:extLst>
          </p:cNvPr>
          <p:cNvPicPr>
            <a:picLocks noChangeAspect="1"/>
          </p:cNvPicPr>
          <p:nvPr/>
        </p:nvPicPr>
        <p:blipFill>
          <a:blip r:embed="rId2"/>
          <a:stretch>
            <a:fillRect/>
          </a:stretch>
        </p:blipFill>
        <p:spPr>
          <a:xfrm>
            <a:off x="914400" y="990600"/>
            <a:ext cx="10278966" cy="57912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 name="Gráfico 4" descr="Mano con dedo índice apuntando a la derecha con relleno sólido">
            <a:extLst>
              <a:ext uri="{FF2B5EF4-FFF2-40B4-BE49-F238E27FC236}">
                <a16:creationId xmlns:a16="http://schemas.microsoft.com/office/drawing/2014/main" id="{FB9972CC-91B5-612C-0BD3-F847B94685C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6200000">
            <a:off x="9791473" y="1798507"/>
            <a:ext cx="517783" cy="457202"/>
          </a:xfrm>
          <a:prstGeom prst="rect">
            <a:avLst/>
          </a:prstGeom>
        </p:spPr>
      </p:pic>
      <p:sp>
        <p:nvSpPr>
          <p:cNvPr id="6" name="CuadroTexto 5">
            <a:extLst>
              <a:ext uri="{FF2B5EF4-FFF2-40B4-BE49-F238E27FC236}">
                <a16:creationId xmlns:a16="http://schemas.microsoft.com/office/drawing/2014/main" id="{7BAE0E81-5F88-C815-7E0D-D57AEDC22A3D}"/>
              </a:ext>
            </a:extLst>
          </p:cNvPr>
          <p:cNvSpPr txBox="1"/>
          <p:nvPr/>
        </p:nvSpPr>
        <p:spPr>
          <a:xfrm>
            <a:off x="9440766" y="2252246"/>
            <a:ext cx="1447800" cy="338554"/>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pPr marL="0" indent="0">
              <a:buNone/>
            </a:pPr>
            <a:r>
              <a:rPr lang="es-ES" sz="1600" dirty="0"/>
              <a:t>Clic y arrastre</a:t>
            </a:r>
            <a:endParaRPr lang="es-PE" sz="1600" dirty="0"/>
          </a:p>
        </p:txBody>
      </p:sp>
      <p:cxnSp>
        <p:nvCxnSpPr>
          <p:cNvPr id="10" name="Conector recto de flecha 9">
            <a:extLst>
              <a:ext uri="{FF2B5EF4-FFF2-40B4-BE49-F238E27FC236}">
                <a16:creationId xmlns:a16="http://schemas.microsoft.com/office/drawing/2014/main" id="{8FA42F99-401E-158E-2441-B86AE211FF12}"/>
              </a:ext>
            </a:extLst>
          </p:cNvPr>
          <p:cNvCxnSpPr>
            <a:cxnSpLocks/>
          </p:cNvCxnSpPr>
          <p:nvPr/>
        </p:nvCxnSpPr>
        <p:spPr>
          <a:xfrm flipH="1">
            <a:off x="1820766" y="1796409"/>
            <a:ext cx="7848600" cy="56579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43004846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esquinas redondeadas 1">
            <a:extLst>
              <a:ext uri="{FF2B5EF4-FFF2-40B4-BE49-F238E27FC236}">
                <a16:creationId xmlns:a16="http://schemas.microsoft.com/office/drawing/2014/main" id="{0812BE22-35DA-9476-EA51-F6DFD541EF75}"/>
              </a:ext>
            </a:extLst>
          </p:cNvPr>
          <p:cNvSpPr/>
          <p:nvPr/>
        </p:nvSpPr>
        <p:spPr>
          <a:xfrm>
            <a:off x="2286000" y="2895600"/>
            <a:ext cx="7751773" cy="643591"/>
          </a:xfrm>
          <a:prstGeom prst="roundRect">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a:noFill/>
          </a:ln>
          <a:effectLst>
            <a:glow rad="101600">
              <a:srgbClr val="F79646">
                <a:satMod val="175000"/>
                <a:alpha val="40000"/>
              </a:srgbClr>
            </a:glow>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algn="ctr">
              <a:buClrTx/>
            </a:pPr>
            <a:endParaRPr lang="es-ES" sz="3200" b="1" kern="1200" dirty="0">
              <a:solidFill>
                <a:prstClr val="white"/>
              </a:solidFill>
              <a:latin typeface="Calibri"/>
              <a:ea typeface="+mn-ea"/>
              <a:cs typeface="+mn-cs"/>
            </a:endParaRPr>
          </a:p>
          <a:p>
            <a:pPr algn="ctr">
              <a:buClrTx/>
            </a:pPr>
            <a:r>
              <a:rPr lang="es-ES" sz="3200" b="1" kern="1200" dirty="0">
                <a:solidFill>
                  <a:prstClr val="white"/>
                </a:solidFill>
                <a:latin typeface="Calibri"/>
                <a:ea typeface="+mn-ea"/>
                <a:cs typeface="+mn-cs"/>
              </a:rPr>
              <a:t>Propiedades del JLabel</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s-PE" sz="3200" b="1" i="0" u="none" strike="noStrike" kern="1200" cap="none" spc="0" normalizeH="0" baseline="0" noProof="0" dirty="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352850374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E84558FC-DB7C-DDB8-5F0B-05697E3D3898}"/>
              </a:ext>
            </a:extLst>
          </p:cNvPr>
          <p:cNvPicPr>
            <a:picLocks noChangeAspect="1"/>
          </p:cNvPicPr>
          <p:nvPr/>
        </p:nvPicPr>
        <p:blipFill>
          <a:blip r:embed="rId2"/>
          <a:stretch>
            <a:fillRect/>
          </a:stretch>
        </p:blipFill>
        <p:spPr>
          <a:xfrm>
            <a:off x="1447800" y="990600"/>
            <a:ext cx="7924800" cy="575226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 name="Gráfico 3" descr="Mano con dedo índice apuntando a la derecha con relleno sólido">
            <a:extLst>
              <a:ext uri="{FF2B5EF4-FFF2-40B4-BE49-F238E27FC236}">
                <a16:creationId xmlns:a16="http://schemas.microsoft.com/office/drawing/2014/main" id="{852D3C3D-7613-046F-1A8C-8C621991C64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5400000">
            <a:off x="1798511" y="1803974"/>
            <a:ext cx="517783" cy="457202"/>
          </a:xfrm>
          <a:prstGeom prst="rect">
            <a:avLst/>
          </a:prstGeom>
        </p:spPr>
      </p:pic>
      <p:sp>
        <p:nvSpPr>
          <p:cNvPr id="5" name="CuadroTexto 4">
            <a:extLst>
              <a:ext uri="{FF2B5EF4-FFF2-40B4-BE49-F238E27FC236}">
                <a16:creationId xmlns:a16="http://schemas.microsoft.com/office/drawing/2014/main" id="{63995C6E-395C-4F59-0AF7-6F9D0A8C6D3A}"/>
              </a:ext>
            </a:extLst>
          </p:cNvPr>
          <p:cNvSpPr txBox="1"/>
          <p:nvPr/>
        </p:nvSpPr>
        <p:spPr>
          <a:xfrm>
            <a:off x="1066800" y="1447800"/>
            <a:ext cx="2209800" cy="338554"/>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pPr marL="0" indent="0">
              <a:buNone/>
            </a:pPr>
            <a:r>
              <a:rPr lang="es-ES" sz="1600" dirty="0"/>
              <a:t>Clic derecho en: Jlabel1</a:t>
            </a:r>
            <a:endParaRPr lang="es-PE" sz="1600" dirty="0"/>
          </a:p>
        </p:txBody>
      </p:sp>
      <p:pic>
        <p:nvPicPr>
          <p:cNvPr id="6" name="Gráfico 5" descr="Mano con dedo índice apuntando a la derecha con relleno sólido">
            <a:extLst>
              <a:ext uri="{FF2B5EF4-FFF2-40B4-BE49-F238E27FC236}">
                <a16:creationId xmlns:a16="http://schemas.microsoft.com/office/drawing/2014/main" id="{2B82DA59-E0EB-32A0-DA69-B7D28DA8BDF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6200000">
            <a:off x="2408107" y="2636707"/>
            <a:ext cx="517783" cy="457202"/>
          </a:xfrm>
          <a:prstGeom prst="rect">
            <a:avLst/>
          </a:prstGeom>
        </p:spPr>
      </p:pic>
      <p:sp>
        <p:nvSpPr>
          <p:cNvPr id="7" name="CuadroTexto 6">
            <a:extLst>
              <a:ext uri="{FF2B5EF4-FFF2-40B4-BE49-F238E27FC236}">
                <a16:creationId xmlns:a16="http://schemas.microsoft.com/office/drawing/2014/main" id="{8B63F195-A1DA-C464-0EE5-E2158E9ADDB6}"/>
              </a:ext>
            </a:extLst>
          </p:cNvPr>
          <p:cNvSpPr txBox="1"/>
          <p:nvPr/>
        </p:nvSpPr>
        <p:spPr>
          <a:xfrm>
            <a:off x="1905000" y="3090446"/>
            <a:ext cx="1676400" cy="584775"/>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pPr marL="0" indent="0">
              <a:buNone/>
            </a:pPr>
            <a:r>
              <a:rPr lang="es-ES" sz="1600" dirty="0"/>
              <a:t>Clic en la opción: Edit Text</a:t>
            </a:r>
            <a:endParaRPr lang="es-PE" sz="1600" dirty="0"/>
          </a:p>
        </p:txBody>
      </p:sp>
      <p:pic>
        <p:nvPicPr>
          <p:cNvPr id="9" name="Imagen 8">
            <a:extLst>
              <a:ext uri="{FF2B5EF4-FFF2-40B4-BE49-F238E27FC236}">
                <a16:creationId xmlns:a16="http://schemas.microsoft.com/office/drawing/2014/main" id="{75428A8B-2AC2-7098-CE11-20EBBE94E7EE}"/>
              </a:ext>
            </a:extLst>
          </p:cNvPr>
          <p:cNvPicPr>
            <a:picLocks noChangeAspect="1"/>
          </p:cNvPicPr>
          <p:nvPr/>
        </p:nvPicPr>
        <p:blipFill>
          <a:blip r:embed="rId5"/>
          <a:stretch>
            <a:fillRect/>
          </a:stretch>
        </p:blipFill>
        <p:spPr>
          <a:xfrm>
            <a:off x="5334000" y="2969027"/>
            <a:ext cx="6036818" cy="378493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 name="Gráfico 9" descr="Mano con dedo índice apuntando a la derecha con relleno sólido">
            <a:extLst>
              <a:ext uri="{FF2B5EF4-FFF2-40B4-BE49-F238E27FC236}">
                <a16:creationId xmlns:a16="http://schemas.microsoft.com/office/drawing/2014/main" id="{3EE2B1FB-846D-A6CE-9B18-7A247B7F0ED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6200000">
            <a:off x="5532307" y="3432461"/>
            <a:ext cx="517783" cy="457202"/>
          </a:xfrm>
          <a:prstGeom prst="rect">
            <a:avLst/>
          </a:prstGeom>
        </p:spPr>
      </p:pic>
      <p:sp>
        <p:nvSpPr>
          <p:cNvPr id="11" name="CuadroTexto 10">
            <a:extLst>
              <a:ext uri="{FF2B5EF4-FFF2-40B4-BE49-F238E27FC236}">
                <a16:creationId xmlns:a16="http://schemas.microsoft.com/office/drawing/2014/main" id="{6829B3EA-AD56-3D4B-1BB4-B9E919199E47}"/>
              </a:ext>
            </a:extLst>
          </p:cNvPr>
          <p:cNvSpPr txBox="1"/>
          <p:nvPr/>
        </p:nvSpPr>
        <p:spPr>
          <a:xfrm>
            <a:off x="5029200" y="3886200"/>
            <a:ext cx="1676400" cy="338554"/>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pPr marL="0" indent="0">
              <a:buNone/>
            </a:pPr>
            <a:r>
              <a:rPr lang="es-ES" sz="1600" dirty="0"/>
              <a:t>Digitar CODIGO :</a:t>
            </a:r>
            <a:endParaRPr lang="es-PE" sz="1600" dirty="0"/>
          </a:p>
        </p:txBody>
      </p:sp>
    </p:spTree>
    <p:extLst>
      <p:ext uri="{BB962C8B-B14F-4D97-AF65-F5344CB8AC3E}">
        <p14:creationId xmlns:p14="http://schemas.microsoft.com/office/powerpoint/2010/main" val="228837083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BF86DB75-4356-F0D8-687D-820FE5ABCE81}"/>
              </a:ext>
            </a:extLst>
          </p:cNvPr>
          <p:cNvPicPr>
            <a:picLocks noChangeAspect="1"/>
          </p:cNvPicPr>
          <p:nvPr/>
        </p:nvPicPr>
        <p:blipFill>
          <a:blip r:embed="rId2"/>
          <a:stretch>
            <a:fillRect/>
          </a:stretch>
        </p:blipFill>
        <p:spPr>
          <a:xfrm>
            <a:off x="2209800" y="985995"/>
            <a:ext cx="8001000" cy="579580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 name="Gráfico 3" descr="Mano con dedo índice apuntando a la derecha con relleno sólido">
            <a:extLst>
              <a:ext uri="{FF2B5EF4-FFF2-40B4-BE49-F238E27FC236}">
                <a16:creationId xmlns:a16="http://schemas.microsoft.com/office/drawing/2014/main" id="{CCCEE974-7387-16F8-03C6-2DE17081E15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5400000">
            <a:off x="2636711" y="1803974"/>
            <a:ext cx="517783" cy="457202"/>
          </a:xfrm>
          <a:prstGeom prst="rect">
            <a:avLst/>
          </a:prstGeom>
        </p:spPr>
      </p:pic>
      <p:sp>
        <p:nvSpPr>
          <p:cNvPr id="5" name="CuadroTexto 4">
            <a:extLst>
              <a:ext uri="{FF2B5EF4-FFF2-40B4-BE49-F238E27FC236}">
                <a16:creationId xmlns:a16="http://schemas.microsoft.com/office/drawing/2014/main" id="{C01E8EB7-F7FA-D41A-AE57-56DF9994E5E3}"/>
              </a:ext>
            </a:extLst>
          </p:cNvPr>
          <p:cNvSpPr txBox="1"/>
          <p:nvPr/>
        </p:nvSpPr>
        <p:spPr>
          <a:xfrm>
            <a:off x="1828800" y="1447800"/>
            <a:ext cx="2286000" cy="338554"/>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pPr marL="0" indent="0">
              <a:buNone/>
            </a:pPr>
            <a:r>
              <a:rPr lang="es-ES" sz="1600" dirty="0"/>
              <a:t>Clic derecho en: CODIGO</a:t>
            </a:r>
            <a:endParaRPr lang="es-PE" sz="1600" dirty="0"/>
          </a:p>
        </p:txBody>
      </p:sp>
      <p:pic>
        <p:nvPicPr>
          <p:cNvPr id="6" name="Gráfico 5" descr="Mano con dedo índice apuntando a la derecha con relleno sólido">
            <a:extLst>
              <a:ext uri="{FF2B5EF4-FFF2-40B4-BE49-F238E27FC236}">
                <a16:creationId xmlns:a16="http://schemas.microsoft.com/office/drawing/2014/main" id="{1813F3F6-F87F-FEFF-C69D-78AE940A9FB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5400000">
            <a:off x="3093911" y="5690174"/>
            <a:ext cx="517783" cy="457202"/>
          </a:xfrm>
          <a:prstGeom prst="rect">
            <a:avLst/>
          </a:prstGeom>
        </p:spPr>
      </p:pic>
      <p:sp>
        <p:nvSpPr>
          <p:cNvPr id="7" name="CuadroTexto 6">
            <a:extLst>
              <a:ext uri="{FF2B5EF4-FFF2-40B4-BE49-F238E27FC236}">
                <a16:creationId xmlns:a16="http://schemas.microsoft.com/office/drawing/2014/main" id="{2F33DEBE-BEF5-E1D5-FA8E-82FEA7325176}"/>
              </a:ext>
            </a:extLst>
          </p:cNvPr>
          <p:cNvSpPr txBox="1"/>
          <p:nvPr/>
        </p:nvSpPr>
        <p:spPr>
          <a:xfrm>
            <a:off x="2514600" y="5105400"/>
            <a:ext cx="1676400" cy="584775"/>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pPr marL="0" indent="0">
              <a:buNone/>
            </a:pPr>
            <a:r>
              <a:rPr lang="es-ES" sz="1600" dirty="0"/>
              <a:t>Clic en la opción: Properties</a:t>
            </a:r>
            <a:endParaRPr lang="es-PE" sz="1600" dirty="0"/>
          </a:p>
        </p:txBody>
      </p:sp>
    </p:spTree>
    <p:extLst>
      <p:ext uri="{BB962C8B-B14F-4D97-AF65-F5344CB8AC3E}">
        <p14:creationId xmlns:p14="http://schemas.microsoft.com/office/powerpoint/2010/main" val="65134881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376FA54A-1A09-3E39-FCBF-6326DA6DDBC2}"/>
              </a:ext>
            </a:extLst>
          </p:cNvPr>
          <p:cNvPicPr>
            <a:picLocks noChangeAspect="1"/>
          </p:cNvPicPr>
          <p:nvPr/>
        </p:nvPicPr>
        <p:blipFill>
          <a:blip r:embed="rId2"/>
          <a:stretch>
            <a:fillRect/>
          </a:stretch>
        </p:blipFill>
        <p:spPr>
          <a:xfrm>
            <a:off x="2655217" y="957059"/>
            <a:ext cx="8088983" cy="582474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 name="Gráfico 3" descr="Mano con dedo índice apuntando a la derecha con relleno sólido">
            <a:extLst>
              <a:ext uri="{FF2B5EF4-FFF2-40B4-BE49-F238E27FC236}">
                <a16:creationId xmlns:a16="http://schemas.microsoft.com/office/drawing/2014/main" id="{59565D68-65A8-7447-0122-5B68BE0A476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5400000">
            <a:off x="7132507" y="2032574"/>
            <a:ext cx="517783" cy="457202"/>
          </a:xfrm>
          <a:prstGeom prst="rect">
            <a:avLst/>
          </a:prstGeom>
        </p:spPr>
      </p:pic>
      <p:sp>
        <p:nvSpPr>
          <p:cNvPr id="5" name="CuadroTexto 4">
            <a:extLst>
              <a:ext uri="{FF2B5EF4-FFF2-40B4-BE49-F238E27FC236}">
                <a16:creationId xmlns:a16="http://schemas.microsoft.com/office/drawing/2014/main" id="{12EE0A4B-B79F-50AF-C313-DC632CA3D419}"/>
              </a:ext>
            </a:extLst>
          </p:cNvPr>
          <p:cNvSpPr txBox="1"/>
          <p:nvPr/>
        </p:nvSpPr>
        <p:spPr>
          <a:xfrm>
            <a:off x="5257800" y="1447800"/>
            <a:ext cx="2133600" cy="584775"/>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pPr marL="0" indent="0">
              <a:buNone/>
            </a:pPr>
            <a:r>
              <a:rPr lang="es-ES" sz="1600" dirty="0"/>
              <a:t>Clic en los tres puntos, de la propiedad: Font</a:t>
            </a:r>
            <a:endParaRPr lang="es-PE" sz="1600" dirty="0"/>
          </a:p>
        </p:txBody>
      </p:sp>
      <p:pic>
        <p:nvPicPr>
          <p:cNvPr id="6" name="Gráfico 5" descr="Mano con dedo índice apuntando a la derecha con relleno sólido">
            <a:extLst>
              <a:ext uri="{FF2B5EF4-FFF2-40B4-BE49-F238E27FC236}">
                <a16:creationId xmlns:a16="http://schemas.microsoft.com/office/drawing/2014/main" id="{5F843039-576B-F2D9-808D-C520297B932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6200000">
            <a:off x="3855907" y="4830891"/>
            <a:ext cx="517783" cy="457202"/>
          </a:xfrm>
          <a:prstGeom prst="rect">
            <a:avLst/>
          </a:prstGeom>
        </p:spPr>
      </p:pic>
      <p:sp>
        <p:nvSpPr>
          <p:cNvPr id="7" name="CuadroTexto 6">
            <a:extLst>
              <a:ext uri="{FF2B5EF4-FFF2-40B4-BE49-F238E27FC236}">
                <a16:creationId xmlns:a16="http://schemas.microsoft.com/office/drawing/2014/main" id="{FA75EAB6-69EE-8580-F752-8CBD9271B8A0}"/>
              </a:ext>
            </a:extLst>
          </p:cNvPr>
          <p:cNvSpPr txBox="1"/>
          <p:nvPr/>
        </p:nvSpPr>
        <p:spPr>
          <a:xfrm>
            <a:off x="3124200" y="5300247"/>
            <a:ext cx="2092912" cy="338554"/>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pPr marL="0" indent="0">
              <a:buNone/>
            </a:pPr>
            <a:r>
              <a:rPr lang="es-ES" sz="1600" dirty="0"/>
              <a:t>Clic en el tipo de letra</a:t>
            </a:r>
            <a:endParaRPr lang="es-PE" sz="1600" dirty="0"/>
          </a:p>
        </p:txBody>
      </p:sp>
      <p:pic>
        <p:nvPicPr>
          <p:cNvPr id="8" name="Gráfico 7" descr="Mano con dedo índice apuntando a la derecha con relleno sólido">
            <a:extLst>
              <a:ext uri="{FF2B5EF4-FFF2-40B4-BE49-F238E27FC236}">
                <a16:creationId xmlns:a16="http://schemas.microsoft.com/office/drawing/2014/main" id="{2411839E-3F68-D686-E838-0F0B441A3B8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6200000">
            <a:off x="5684708" y="4678491"/>
            <a:ext cx="517783" cy="457202"/>
          </a:xfrm>
          <a:prstGeom prst="rect">
            <a:avLst/>
          </a:prstGeom>
        </p:spPr>
      </p:pic>
      <p:sp>
        <p:nvSpPr>
          <p:cNvPr id="9" name="CuadroTexto 8">
            <a:extLst>
              <a:ext uri="{FF2B5EF4-FFF2-40B4-BE49-F238E27FC236}">
                <a16:creationId xmlns:a16="http://schemas.microsoft.com/office/drawing/2014/main" id="{D685B477-A9AA-1472-9FBB-FF940907F7BD}"/>
              </a:ext>
            </a:extLst>
          </p:cNvPr>
          <p:cNvSpPr txBox="1"/>
          <p:nvPr/>
        </p:nvSpPr>
        <p:spPr>
          <a:xfrm>
            <a:off x="5562601" y="5132693"/>
            <a:ext cx="914399" cy="830997"/>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pPr marL="0" indent="0">
              <a:buNone/>
            </a:pPr>
            <a:r>
              <a:rPr lang="es-ES" sz="1600" dirty="0"/>
              <a:t>Clic en el estilo Bold</a:t>
            </a:r>
            <a:endParaRPr lang="es-PE" sz="1600" dirty="0"/>
          </a:p>
        </p:txBody>
      </p:sp>
      <p:sp>
        <p:nvSpPr>
          <p:cNvPr id="10" name="CuadroTexto 9">
            <a:extLst>
              <a:ext uri="{FF2B5EF4-FFF2-40B4-BE49-F238E27FC236}">
                <a16:creationId xmlns:a16="http://schemas.microsoft.com/office/drawing/2014/main" id="{6F6A1E8C-2EB8-83B9-DEE3-9FE2608E9E89}"/>
              </a:ext>
            </a:extLst>
          </p:cNvPr>
          <p:cNvSpPr txBox="1"/>
          <p:nvPr/>
        </p:nvSpPr>
        <p:spPr>
          <a:xfrm>
            <a:off x="6960462" y="5165984"/>
            <a:ext cx="1143003" cy="338554"/>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pPr marL="0" indent="0">
              <a:buNone/>
            </a:pPr>
            <a:r>
              <a:rPr lang="es-ES" sz="1600" dirty="0"/>
              <a:t>Clic en: 18</a:t>
            </a:r>
            <a:endParaRPr lang="es-PE" sz="1600" dirty="0"/>
          </a:p>
        </p:txBody>
      </p:sp>
      <p:pic>
        <p:nvPicPr>
          <p:cNvPr id="11" name="Gráfico 10" descr="Mano con dedo índice apuntando a la derecha con relleno sólido">
            <a:extLst>
              <a:ext uri="{FF2B5EF4-FFF2-40B4-BE49-F238E27FC236}">
                <a16:creationId xmlns:a16="http://schemas.microsoft.com/office/drawing/2014/main" id="{F667A6C1-C765-F863-3F5D-7FADA34B0CE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6200000">
            <a:off x="6522907" y="5135691"/>
            <a:ext cx="517783" cy="457202"/>
          </a:xfrm>
          <a:prstGeom prst="rect">
            <a:avLst/>
          </a:prstGeom>
        </p:spPr>
      </p:pic>
      <p:pic>
        <p:nvPicPr>
          <p:cNvPr id="12" name="Gráfico 11" descr="Mano con dedo índice apuntando a la derecha con relleno sólido">
            <a:extLst>
              <a:ext uri="{FF2B5EF4-FFF2-40B4-BE49-F238E27FC236}">
                <a16:creationId xmlns:a16="http://schemas.microsoft.com/office/drawing/2014/main" id="{7A403A07-B0AC-CFD8-C092-062B69F6AEE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005894" y="6400800"/>
            <a:ext cx="517783" cy="457202"/>
          </a:xfrm>
          <a:prstGeom prst="rect">
            <a:avLst/>
          </a:prstGeom>
        </p:spPr>
      </p:pic>
      <p:sp>
        <p:nvSpPr>
          <p:cNvPr id="13" name="CuadroTexto 12">
            <a:extLst>
              <a:ext uri="{FF2B5EF4-FFF2-40B4-BE49-F238E27FC236}">
                <a16:creationId xmlns:a16="http://schemas.microsoft.com/office/drawing/2014/main" id="{226F28B1-6F7F-AD81-7519-8E5C30BAB968}"/>
              </a:ext>
            </a:extLst>
          </p:cNvPr>
          <p:cNvSpPr txBox="1"/>
          <p:nvPr/>
        </p:nvSpPr>
        <p:spPr>
          <a:xfrm>
            <a:off x="3124200" y="6492456"/>
            <a:ext cx="1905000" cy="338554"/>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pPr marL="0" indent="0">
              <a:buNone/>
            </a:pPr>
            <a:r>
              <a:rPr lang="es-ES" sz="1600" dirty="0"/>
              <a:t>Clic en el botón: OK</a:t>
            </a:r>
            <a:endParaRPr lang="es-PE" sz="1600" dirty="0"/>
          </a:p>
        </p:txBody>
      </p:sp>
    </p:spTree>
    <p:extLst>
      <p:ext uri="{BB962C8B-B14F-4D97-AF65-F5344CB8AC3E}">
        <p14:creationId xmlns:p14="http://schemas.microsoft.com/office/powerpoint/2010/main" val="95717314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5277EF64-29E1-BA2B-481D-C921C800337B}"/>
              </a:ext>
            </a:extLst>
          </p:cNvPr>
          <p:cNvPicPr>
            <a:picLocks noChangeAspect="1"/>
          </p:cNvPicPr>
          <p:nvPr/>
        </p:nvPicPr>
        <p:blipFill>
          <a:blip r:embed="rId2"/>
          <a:stretch>
            <a:fillRect/>
          </a:stretch>
        </p:blipFill>
        <p:spPr>
          <a:xfrm>
            <a:off x="381000" y="76200"/>
            <a:ext cx="8534400" cy="670863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 name="Gráfico 3" descr="Mano con dedo índice apuntando a la derecha con relleno sólido">
            <a:extLst>
              <a:ext uri="{FF2B5EF4-FFF2-40B4-BE49-F238E27FC236}">
                <a16:creationId xmlns:a16="http://schemas.microsoft.com/office/drawing/2014/main" id="{7AAE0F6F-E9E1-91A6-128A-0DACF0CA45F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5400000">
            <a:off x="4998909" y="2017916"/>
            <a:ext cx="517783" cy="457202"/>
          </a:xfrm>
          <a:prstGeom prst="rect">
            <a:avLst/>
          </a:prstGeom>
        </p:spPr>
      </p:pic>
      <p:sp>
        <p:nvSpPr>
          <p:cNvPr id="5" name="CuadroTexto 4">
            <a:extLst>
              <a:ext uri="{FF2B5EF4-FFF2-40B4-BE49-F238E27FC236}">
                <a16:creationId xmlns:a16="http://schemas.microsoft.com/office/drawing/2014/main" id="{53AA0EBB-4035-40C5-BE1F-1593438861FD}"/>
              </a:ext>
            </a:extLst>
          </p:cNvPr>
          <p:cNvSpPr txBox="1"/>
          <p:nvPr/>
        </p:nvSpPr>
        <p:spPr>
          <a:xfrm>
            <a:off x="4076700" y="1447800"/>
            <a:ext cx="2362200" cy="584775"/>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pPr marL="0" indent="0">
              <a:buNone/>
            </a:pPr>
            <a:r>
              <a:rPr lang="es-ES" sz="1600" dirty="0"/>
              <a:t>Clic en los tres puntos, en la propiedad: foreground </a:t>
            </a:r>
            <a:endParaRPr lang="es-PE" sz="1600" dirty="0"/>
          </a:p>
        </p:txBody>
      </p:sp>
      <p:pic>
        <p:nvPicPr>
          <p:cNvPr id="6" name="Gráfico 5" descr="Mano con dedo índice apuntando a la derecha con relleno sólido">
            <a:extLst>
              <a:ext uri="{FF2B5EF4-FFF2-40B4-BE49-F238E27FC236}">
                <a16:creationId xmlns:a16="http://schemas.microsoft.com/office/drawing/2014/main" id="{90243DE4-7DBC-ECFB-3172-A5B31571DF1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6200000">
            <a:off x="3093910" y="5101936"/>
            <a:ext cx="517783" cy="457202"/>
          </a:xfrm>
          <a:prstGeom prst="rect">
            <a:avLst/>
          </a:prstGeom>
        </p:spPr>
      </p:pic>
      <p:sp>
        <p:nvSpPr>
          <p:cNvPr id="7" name="CuadroTexto 6">
            <a:extLst>
              <a:ext uri="{FF2B5EF4-FFF2-40B4-BE49-F238E27FC236}">
                <a16:creationId xmlns:a16="http://schemas.microsoft.com/office/drawing/2014/main" id="{6825FF91-A4E5-6D97-81C5-B2AB745679DD}"/>
              </a:ext>
            </a:extLst>
          </p:cNvPr>
          <p:cNvSpPr txBox="1"/>
          <p:nvPr/>
        </p:nvSpPr>
        <p:spPr>
          <a:xfrm>
            <a:off x="2590800" y="5528846"/>
            <a:ext cx="1905000" cy="338554"/>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pPr marL="0" indent="0">
              <a:buNone/>
            </a:pPr>
            <a:r>
              <a:rPr lang="es-ES" sz="1600" dirty="0"/>
              <a:t>Seleccionar un color</a:t>
            </a:r>
            <a:endParaRPr lang="es-PE" sz="1600" dirty="0"/>
          </a:p>
        </p:txBody>
      </p:sp>
      <p:pic>
        <p:nvPicPr>
          <p:cNvPr id="8" name="Gráfico 7" descr="Mano con dedo índice apuntando a la derecha con relleno sólido">
            <a:extLst>
              <a:ext uri="{FF2B5EF4-FFF2-40B4-BE49-F238E27FC236}">
                <a16:creationId xmlns:a16="http://schemas.microsoft.com/office/drawing/2014/main" id="{14721898-0540-CC8B-9232-E8F1BE231C6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5400000">
            <a:off x="4617910" y="6050091"/>
            <a:ext cx="517783" cy="457202"/>
          </a:xfrm>
          <a:prstGeom prst="rect">
            <a:avLst/>
          </a:prstGeom>
        </p:spPr>
      </p:pic>
      <p:sp>
        <p:nvSpPr>
          <p:cNvPr id="9" name="CuadroTexto 8">
            <a:extLst>
              <a:ext uri="{FF2B5EF4-FFF2-40B4-BE49-F238E27FC236}">
                <a16:creationId xmlns:a16="http://schemas.microsoft.com/office/drawing/2014/main" id="{4721CEEB-E842-AD20-BC03-3BCA79D844AB}"/>
              </a:ext>
            </a:extLst>
          </p:cNvPr>
          <p:cNvSpPr txBox="1"/>
          <p:nvPr/>
        </p:nvSpPr>
        <p:spPr>
          <a:xfrm>
            <a:off x="4800600" y="5723692"/>
            <a:ext cx="1905000" cy="338554"/>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pPr marL="0" indent="0">
              <a:buNone/>
            </a:pPr>
            <a:r>
              <a:rPr lang="es-ES" sz="1600" dirty="0"/>
              <a:t>Clic en el botón: OK</a:t>
            </a:r>
            <a:endParaRPr lang="es-PE" sz="1600" dirty="0"/>
          </a:p>
        </p:txBody>
      </p:sp>
    </p:spTree>
    <p:extLst>
      <p:ext uri="{BB962C8B-B14F-4D97-AF65-F5344CB8AC3E}">
        <p14:creationId xmlns:p14="http://schemas.microsoft.com/office/powerpoint/2010/main" val="314367533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A1EE96E8-F58A-811E-3F99-C85038CD6283}"/>
              </a:ext>
            </a:extLst>
          </p:cNvPr>
          <p:cNvPicPr>
            <a:picLocks noChangeAspect="1"/>
          </p:cNvPicPr>
          <p:nvPr/>
        </p:nvPicPr>
        <p:blipFill>
          <a:blip r:embed="rId2"/>
          <a:stretch>
            <a:fillRect/>
          </a:stretch>
        </p:blipFill>
        <p:spPr>
          <a:xfrm>
            <a:off x="2286000" y="976179"/>
            <a:ext cx="8686800" cy="580562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 name="Gráfico 3" descr="Mano con dedo índice apuntando a la derecha con relleno sólido">
            <a:extLst>
              <a:ext uri="{FF2B5EF4-FFF2-40B4-BE49-F238E27FC236}">
                <a16:creationId xmlns:a16="http://schemas.microsoft.com/office/drawing/2014/main" id="{0965FB14-7C25-DD92-0C75-6F65C10881A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5400000">
            <a:off x="7018209" y="1865516"/>
            <a:ext cx="517783" cy="457202"/>
          </a:xfrm>
          <a:prstGeom prst="rect">
            <a:avLst/>
          </a:prstGeom>
        </p:spPr>
      </p:pic>
      <p:sp>
        <p:nvSpPr>
          <p:cNvPr id="5" name="CuadroTexto 4">
            <a:extLst>
              <a:ext uri="{FF2B5EF4-FFF2-40B4-BE49-F238E27FC236}">
                <a16:creationId xmlns:a16="http://schemas.microsoft.com/office/drawing/2014/main" id="{CE911FA9-5E68-7EB6-303C-94CDB9F0D524}"/>
              </a:ext>
            </a:extLst>
          </p:cNvPr>
          <p:cNvSpPr txBox="1"/>
          <p:nvPr/>
        </p:nvSpPr>
        <p:spPr>
          <a:xfrm>
            <a:off x="6096000" y="1295400"/>
            <a:ext cx="2362200" cy="584775"/>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pPr marL="0" indent="0">
              <a:buNone/>
            </a:pPr>
            <a:r>
              <a:rPr lang="es-ES" sz="1600" dirty="0"/>
              <a:t>Clic en los tres puntos, en la propiedad: background</a:t>
            </a:r>
            <a:endParaRPr lang="es-PE" sz="1600" dirty="0"/>
          </a:p>
        </p:txBody>
      </p:sp>
      <p:pic>
        <p:nvPicPr>
          <p:cNvPr id="6" name="Gráfico 5" descr="Mano con dedo índice apuntando a la derecha con relleno sólido">
            <a:extLst>
              <a:ext uri="{FF2B5EF4-FFF2-40B4-BE49-F238E27FC236}">
                <a16:creationId xmlns:a16="http://schemas.microsoft.com/office/drawing/2014/main" id="{1D1BD2B5-3B54-7EA9-22B3-49E10C8BFF3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6200000">
            <a:off x="5913310" y="4272428"/>
            <a:ext cx="517783" cy="457202"/>
          </a:xfrm>
          <a:prstGeom prst="rect">
            <a:avLst/>
          </a:prstGeom>
        </p:spPr>
      </p:pic>
      <p:sp>
        <p:nvSpPr>
          <p:cNvPr id="7" name="CuadroTexto 6">
            <a:extLst>
              <a:ext uri="{FF2B5EF4-FFF2-40B4-BE49-F238E27FC236}">
                <a16:creationId xmlns:a16="http://schemas.microsoft.com/office/drawing/2014/main" id="{561CC86A-4882-A6DA-7956-ADB408940AD2}"/>
              </a:ext>
            </a:extLst>
          </p:cNvPr>
          <p:cNvSpPr txBox="1"/>
          <p:nvPr/>
        </p:nvSpPr>
        <p:spPr>
          <a:xfrm>
            <a:off x="5410200" y="4699338"/>
            <a:ext cx="1905000" cy="338554"/>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pPr marL="0" indent="0">
              <a:buNone/>
            </a:pPr>
            <a:r>
              <a:rPr lang="es-ES" sz="1600" dirty="0"/>
              <a:t>Seleccionar un color</a:t>
            </a:r>
            <a:endParaRPr lang="es-PE" sz="1600" dirty="0"/>
          </a:p>
        </p:txBody>
      </p:sp>
      <p:pic>
        <p:nvPicPr>
          <p:cNvPr id="8" name="Gráfico 7" descr="Mano con dedo índice apuntando a la derecha con relleno sólido">
            <a:extLst>
              <a:ext uri="{FF2B5EF4-FFF2-40B4-BE49-F238E27FC236}">
                <a16:creationId xmlns:a16="http://schemas.microsoft.com/office/drawing/2014/main" id="{40F2316C-5BCF-D990-ECFB-258C5A8678B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5400000">
            <a:off x="4846510" y="6038943"/>
            <a:ext cx="517783" cy="457202"/>
          </a:xfrm>
          <a:prstGeom prst="rect">
            <a:avLst/>
          </a:prstGeom>
        </p:spPr>
      </p:pic>
      <p:sp>
        <p:nvSpPr>
          <p:cNvPr id="9" name="CuadroTexto 8">
            <a:extLst>
              <a:ext uri="{FF2B5EF4-FFF2-40B4-BE49-F238E27FC236}">
                <a16:creationId xmlns:a16="http://schemas.microsoft.com/office/drawing/2014/main" id="{9326BD7E-15D7-345B-A7E6-05C1694C987F}"/>
              </a:ext>
            </a:extLst>
          </p:cNvPr>
          <p:cNvSpPr txBox="1"/>
          <p:nvPr/>
        </p:nvSpPr>
        <p:spPr>
          <a:xfrm>
            <a:off x="5029200" y="5712544"/>
            <a:ext cx="1905000" cy="338554"/>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pPr marL="0" indent="0">
              <a:buNone/>
            </a:pPr>
            <a:r>
              <a:rPr lang="es-ES" sz="1600" dirty="0"/>
              <a:t>Clic en el botón: OK</a:t>
            </a:r>
            <a:endParaRPr lang="es-PE" sz="1600" dirty="0"/>
          </a:p>
        </p:txBody>
      </p:sp>
    </p:spTree>
    <p:extLst>
      <p:ext uri="{BB962C8B-B14F-4D97-AF65-F5344CB8AC3E}">
        <p14:creationId xmlns:p14="http://schemas.microsoft.com/office/powerpoint/2010/main" val="157267688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404DE8AC-2CB8-A18B-DDA3-C354B5F62A2E}"/>
              </a:ext>
            </a:extLst>
          </p:cNvPr>
          <p:cNvPicPr>
            <a:picLocks noChangeAspect="1"/>
          </p:cNvPicPr>
          <p:nvPr/>
        </p:nvPicPr>
        <p:blipFill>
          <a:blip r:embed="rId2"/>
          <a:stretch>
            <a:fillRect/>
          </a:stretch>
        </p:blipFill>
        <p:spPr>
          <a:xfrm>
            <a:off x="990600" y="92476"/>
            <a:ext cx="5365395" cy="668932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 name="Gráfico 3" descr="Mano con dedo índice apuntando a la derecha con relleno sólido">
            <a:extLst>
              <a:ext uri="{FF2B5EF4-FFF2-40B4-BE49-F238E27FC236}">
                <a16:creationId xmlns:a16="http://schemas.microsoft.com/office/drawing/2014/main" id="{482D28CA-BF74-62E8-5444-E38B1B7F121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6200000">
            <a:off x="3474911" y="3992690"/>
            <a:ext cx="517783" cy="457202"/>
          </a:xfrm>
          <a:prstGeom prst="rect">
            <a:avLst/>
          </a:prstGeom>
        </p:spPr>
      </p:pic>
      <p:sp>
        <p:nvSpPr>
          <p:cNvPr id="5" name="CuadroTexto 4">
            <a:extLst>
              <a:ext uri="{FF2B5EF4-FFF2-40B4-BE49-F238E27FC236}">
                <a16:creationId xmlns:a16="http://schemas.microsoft.com/office/drawing/2014/main" id="{AB72D72F-5F56-A948-2A81-723CB19FE3A4}"/>
              </a:ext>
            </a:extLst>
          </p:cNvPr>
          <p:cNvSpPr txBox="1"/>
          <p:nvPr/>
        </p:nvSpPr>
        <p:spPr>
          <a:xfrm>
            <a:off x="2590801" y="4444425"/>
            <a:ext cx="2667000" cy="584775"/>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pPr marL="0" indent="0">
              <a:buNone/>
            </a:pPr>
            <a:r>
              <a:rPr lang="es-ES" sz="1600" dirty="0"/>
              <a:t>En la propiedad opaque, clic en la casilla</a:t>
            </a:r>
            <a:endParaRPr lang="es-PE" sz="1600" dirty="0"/>
          </a:p>
        </p:txBody>
      </p:sp>
      <p:pic>
        <p:nvPicPr>
          <p:cNvPr id="6" name="Gráfico 5" descr="Mano con dedo índice apuntando a la derecha con relleno sólido">
            <a:extLst>
              <a:ext uri="{FF2B5EF4-FFF2-40B4-BE49-F238E27FC236}">
                <a16:creationId xmlns:a16="http://schemas.microsoft.com/office/drawing/2014/main" id="{3FE24D4C-AD1D-F8E7-0225-AC90E418CE1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5400000">
            <a:off x="4617911" y="5913307"/>
            <a:ext cx="517783" cy="457202"/>
          </a:xfrm>
          <a:prstGeom prst="rect">
            <a:avLst/>
          </a:prstGeom>
        </p:spPr>
      </p:pic>
      <p:sp>
        <p:nvSpPr>
          <p:cNvPr id="7" name="CuadroTexto 6">
            <a:extLst>
              <a:ext uri="{FF2B5EF4-FFF2-40B4-BE49-F238E27FC236}">
                <a16:creationId xmlns:a16="http://schemas.microsoft.com/office/drawing/2014/main" id="{0A0E3549-59C6-1657-7560-9D8EAD24E754}"/>
              </a:ext>
            </a:extLst>
          </p:cNvPr>
          <p:cNvSpPr txBox="1"/>
          <p:nvPr/>
        </p:nvSpPr>
        <p:spPr>
          <a:xfrm>
            <a:off x="4800601" y="5586908"/>
            <a:ext cx="1905000" cy="338554"/>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pPr marL="0" indent="0">
              <a:buNone/>
            </a:pPr>
            <a:r>
              <a:rPr lang="es-ES" sz="1600" dirty="0"/>
              <a:t>Clic en el botón: OK</a:t>
            </a:r>
            <a:endParaRPr lang="es-PE" sz="1600" dirty="0"/>
          </a:p>
        </p:txBody>
      </p:sp>
      <p:pic>
        <p:nvPicPr>
          <p:cNvPr id="9" name="Imagen 8">
            <a:extLst>
              <a:ext uri="{FF2B5EF4-FFF2-40B4-BE49-F238E27FC236}">
                <a16:creationId xmlns:a16="http://schemas.microsoft.com/office/drawing/2014/main" id="{E1282E4D-B1CB-C8A4-655A-F5CC4B66A8E1}"/>
              </a:ext>
            </a:extLst>
          </p:cNvPr>
          <p:cNvPicPr>
            <a:picLocks noChangeAspect="1"/>
          </p:cNvPicPr>
          <p:nvPr/>
        </p:nvPicPr>
        <p:blipFill>
          <a:blip r:embed="rId5"/>
          <a:stretch>
            <a:fillRect/>
          </a:stretch>
        </p:blipFill>
        <p:spPr>
          <a:xfrm>
            <a:off x="6781801" y="1054606"/>
            <a:ext cx="4593687" cy="572719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 name="Gráfico 9" descr="Mano con dedo índice apuntando a la derecha con relleno sólido">
            <a:extLst>
              <a:ext uri="{FF2B5EF4-FFF2-40B4-BE49-F238E27FC236}">
                <a16:creationId xmlns:a16="http://schemas.microsoft.com/office/drawing/2014/main" id="{58CBED82-5857-F6D8-F3B5-5389A06C633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5400000">
            <a:off x="9830906" y="5965199"/>
            <a:ext cx="517783" cy="457202"/>
          </a:xfrm>
          <a:prstGeom prst="rect">
            <a:avLst/>
          </a:prstGeom>
        </p:spPr>
      </p:pic>
      <p:sp>
        <p:nvSpPr>
          <p:cNvPr id="11" name="CuadroTexto 10">
            <a:extLst>
              <a:ext uri="{FF2B5EF4-FFF2-40B4-BE49-F238E27FC236}">
                <a16:creationId xmlns:a16="http://schemas.microsoft.com/office/drawing/2014/main" id="{F07BFA80-39A2-9037-FEA2-DEEC4A962EBC}"/>
              </a:ext>
            </a:extLst>
          </p:cNvPr>
          <p:cNvSpPr txBox="1"/>
          <p:nvPr/>
        </p:nvSpPr>
        <p:spPr>
          <a:xfrm>
            <a:off x="9220200" y="5605046"/>
            <a:ext cx="2155288" cy="338554"/>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pPr marL="0" indent="0">
              <a:buNone/>
            </a:pPr>
            <a:r>
              <a:rPr lang="es-ES" sz="1600" dirty="0"/>
              <a:t>Clic en el botón: Close</a:t>
            </a:r>
            <a:endParaRPr lang="es-PE" sz="1600" dirty="0"/>
          </a:p>
        </p:txBody>
      </p:sp>
    </p:spTree>
    <p:extLst>
      <p:ext uri="{BB962C8B-B14F-4D97-AF65-F5344CB8AC3E}">
        <p14:creationId xmlns:p14="http://schemas.microsoft.com/office/powerpoint/2010/main" val="94601722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865E0414-807B-7115-837D-DEFE19C6E3ED}"/>
              </a:ext>
            </a:extLst>
          </p:cNvPr>
          <p:cNvPicPr>
            <a:picLocks noChangeAspect="1"/>
          </p:cNvPicPr>
          <p:nvPr/>
        </p:nvPicPr>
        <p:blipFill>
          <a:blip r:embed="rId2"/>
          <a:stretch>
            <a:fillRect/>
          </a:stretch>
        </p:blipFill>
        <p:spPr>
          <a:xfrm>
            <a:off x="1295400" y="990600"/>
            <a:ext cx="9467850" cy="565785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74176985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esquinas redondeadas 1">
            <a:extLst>
              <a:ext uri="{FF2B5EF4-FFF2-40B4-BE49-F238E27FC236}">
                <a16:creationId xmlns:a16="http://schemas.microsoft.com/office/drawing/2014/main" id="{8B6F46FC-2C4B-0EE9-00B8-AE5F57C9256C}"/>
              </a:ext>
            </a:extLst>
          </p:cNvPr>
          <p:cNvSpPr/>
          <p:nvPr/>
        </p:nvSpPr>
        <p:spPr>
          <a:xfrm>
            <a:off x="2286000" y="2785409"/>
            <a:ext cx="7751773" cy="643591"/>
          </a:xfrm>
          <a:prstGeom prst="roundRect">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a:noFill/>
          </a:ln>
          <a:effectLst>
            <a:glow rad="101600">
              <a:srgbClr val="F79646">
                <a:satMod val="175000"/>
                <a:alpha val="40000"/>
              </a:srgbClr>
            </a:glow>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algn="ctr">
              <a:buClrTx/>
            </a:pPr>
            <a:endParaRPr lang="es-ES" sz="3200" b="1" kern="1200" dirty="0">
              <a:solidFill>
                <a:prstClr val="white"/>
              </a:solidFill>
              <a:latin typeface="Calibri"/>
              <a:ea typeface="+mn-ea"/>
              <a:cs typeface="+mn-cs"/>
            </a:endParaRPr>
          </a:p>
          <a:p>
            <a:pPr algn="ctr">
              <a:buClrTx/>
            </a:pPr>
            <a:r>
              <a:rPr lang="es-ES" sz="3200" b="1" kern="1200" dirty="0">
                <a:solidFill>
                  <a:prstClr val="white"/>
                </a:solidFill>
                <a:latin typeface="Calibri"/>
                <a:ea typeface="+mn-ea"/>
                <a:cs typeface="+mn-cs"/>
              </a:rPr>
              <a:t>Agregar Un JTextField</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s-PE" sz="3200" b="1" i="0" u="none" strike="noStrike" kern="1200" cap="none" spc="0" normalizeH="0" baseline="0" noProof="0" dirty="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41516736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7264908" y="388620"/>
            <a:ext cx="4348916" cy="683895"/>
          </a:xfrm>
          <a:custGeom>
            <a:avLst/>
            <a:gdLst/>
            <a:ahLst/>
            <a:cxnLst/>
            <a:rect l="l" t="t" r="r" b="b"/>
            <a:pathLst>
              <a:path w="4368165" h="683894">
                <a:moveTo>
                  <a:pt x="4253611" y="0"/>
                </a:moveTo>
                <a:lnTo>
                  <a:pt x="114046" y="0"/>
                </a:lnTo>
                <a:lnTo>
                  <a:pt x="69596" y="9016"/>
                </a:lnTo>
                <a:lnTo>
                  <a:pt x="33400" y="33400"/>
                </a:lnTo>
                <a:lnTo>
                  <a:pt x="9017" y="69595"/>
                </a:lnTo>
                <a:lnTo>
                  <a:pt x="0" y="114045"/>
                </a:lnTo>
                <a:lnTo>
                  <a:pt x="0" y="569721"/>
                </a:lnTo>
                <a:lnTo>
                  <a:pt x="9017" y="614171"/>
                </a:lnTo>
                <a:lnTo>
                  <a:pt x="33400" y="650366"/>
                </a:lnTo>
                <a:lnTo>
                  <a:pt x="69596" y="674751"/>
                </a:lnTo>
                <a:lnTo>
                  <a:pt x="114046" y="683767"/>
                </a:lnTo>
                <a:lnTo>
                  <a:pt x="4253611" y="683767"/>
                </a:lnTo>
                <a:lnTo>
                  <a:pt x="4298061" y="674751"/>
                </a:lnTo>
                <a:lnTo>
                  <a:pt x="4334256" y="650366"/>
                </a:lnTo>
                <a:lnTo>
                  <a:pt x="4358640" y="614171"/>
                </a:lnTo>
                <a:lnTo>
                  <a:pt x="4367657" y="569721"/>
                </a:lnTo>
                <a:lnTo>
                  <a:pt x="4367657" y="114045"/>
                </a:lnTo>
                <a:lnTo>
                  <a:pt x="4358640" y="69595"/>
                </a:lnTo>
                <a:lnTo>
                  <a:pt x="4334256" y="33400"/>
                </a:lnTo>
                <a:lnTo>
                  <a:pt x="4298061" y="9016"/>
                </a:lnTo>
                <a:lnTo>
                  <a:pt x="4253611" y="0"/>
                </a:lnTo>
                <a:close/>
              </a:path>
            </a:pathLst>
          </a:custGeom>
          <a:solidFill>
            <a:srgbClr val="FAD12C"/>
          </a:solidFill>
        </p:spPr>
        <p:txBody>
          <a:bodyPr wrap="square" lIns="0" tIns="0" rIns="0" bIns="0" rtlCol="0"/>
          <a:lstStyle/>
          <a:p>
            <a:pPr algn="ctr"/>
            <a:endParaRPr dirty="0"/>
          </a:p>
        </p:txBody>
      </p:sp>
      <p:sp>
        <p:nvSpPr>
          <p:cNvPr id="3" name="object 3"/>
          <p:cNvSpPr txBox="1"/>
          <p:nvPr/>
        </p:nvSpPr>
        <p:spPr>
          <a:xfrm>
            <a:off x="8839200" y="534669"/>
            <a:ext cx="1295400" cy="382156"/>
          </a:xfrm>
          <a:prstGeom prst="rect">
            <a:avLst/>
          </a:prstGeom>
        </p:spPr>
        <p:txBody>
          <a:bodyPr vert="horz" wrap="square" lIns="0" tIns="12700" rIns="0" bIns="0" rtlCol="0">
            <a:spAutoFit/>
          </a:bodyPr>
          <a:lstStyle/>
          <a:p>
            <a:pPr marL="12700">
              <a:lnSpc>
                <a:spcPct val="100000"/>
              </a:lnSpc>
              <a:spcBef>
                <a:spcPts val="100"/>
              </a:spcBef>
            </a:pPr>
            <a:r>
              <a:rPr lang="es-PE" sz="2400" b="1" spc="-5" dirty="0">
                <a:solidFill>
                  <a:srgbClr val="1F3861"/>
                </a:solidFill>
                <a:latin typeface="Segoe UI"/>
                <a:cs typeface="Segoe UI"/>
              </a:rPr>
              <a:t>Sesió</a:t>
            </a:r>
            <a:r>
              <a:rPr sz="2400" b="1" spc="-5" dirty="0">
                <a:solidFill>
                  <a:srgbClr val="1F3861"/>
                </a:solidFill>
                <a:latin typeface="Segoe UI"/>
                <a:cs typeface="Segoe UI"/>
              </a:rPr>
              <a:t>n</a:t>
            </a:r>
            <a:r>
              <a:rPr sz="2400" b="1" spc="-180" dirty="0">
                <a:solidFill>
                  <a:srgbClr val="1F3861"/>
                </a:solidFill>
                <a:latin typeface="Segoe UI"/>
                <a:cs typeface="Segoe UI"/>
              </a:rPr>
              <a:t> </a:t>
            </a:r>
            <a:r>
              <a:rPr lang="es-PE" sz="2400" b="1" spc="-180" dirty="0">
                <a:solidFill>
                  <a:srgbClr val="1F3861"/>
                </a:solidFill>
                <a:latin typeface="Segoe UI"/>
                <a:cs typeface="Segoe UI"/>
              </a:rPr>
              <a:t>5</a:t>
            </a:r>
            <a:endParaRPr sz="2400" dirty="0">
              <a:latin typeface="Segoe UI"/>
              <a:cs typeface="Segoe UI"/>
            </a:endParaRPr>
          </a:p>
        </p:txBody>
      </p:sp>
      <p:pic>
        <p:nvPicPr>
          <p:cNvPr id="9" name="Imagen 8">
            <a:extLst>
              <a:ext uri="{FF2B5EF4-FFF2-40B4-BE49-F238E27FC236}">
                <a16:creationId xmlns:a16="http://schemas.microsoft.com/office/drawing/2014/main" id="{2078172E-C2B3-2F2E-287A-FD80FE8FC609}"/>
              </a:ext>
            </a:extLst>
          </p:cNvPr>
          <p:cNvPicPr>
            <a:picLocks noChangeAspect="1"/>
          </p:cNvPicPr>
          <p:nvPr/>
        </p:nvPicPr>
        <p:blipFill>
          <a:blip r:embed="rId2"/>
          <a:stretch>
            <a:fillRect/>
          </a:stretch>
        </p:blipFill>
        <p:spPr>
          <a:xfrm>
            <a:off x="1066800" y="-5499"/>
            <a:ext cx="2667000" cy="6858000"/>
          </a:xfrm>
          <a:prstGeom prst="rect">
            <a:avLst/>
          </a:prstGeom>
        </p:spPr>
      </p:pic>
      <p:sp>
        <p:nvSpPr>
          <p:cNvPr id="10" name="Rectángulo: esquinas redondeadas 9">
            <a:extLst>
              <a:ext uri="{FF2B5EF4-FFF2-40B4-BE49-F238E27FC236}">
                <a16:creationId xmlns:a16="http://schemas.microsoft.com/office/drawing/2014/main" id="{DEA2E8D4-9B50-9082-8A7F-273D8249EBAE}"/>
              </a:ext>
            </a:extLst>
          </p:cNvPr>
          <p:cNvSpPr/>
          <p:nvPr/>
        </p:nvSpPr>
        <p:spPr>
          <a:xfrm>
            <a:off x="3262543" y="1371600"/>
            <a:ext cx="7751773" cy="643591"/>
          </a:xfrm>
          <a:prstGeom prst="roundRect">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a:noFill/>
          </a:ln>
          <a:effectLst>
            <a:glow rad="101600">
              <a:srgbClr val="F79646">
                <a:satMod val="175000"/>
                <a:alpha val="40000"/>
              </a:srgbClr>
            </a:glow>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algn="ctr">
              <a:buClrTx/>
            </a:pPr>
            <a:endParaRPr lang="es-ES" sz="3200" b="1" kern="1200" dirty="0">
              <a:solidFill>
                <a:prstClr val="white"/>
              </a:solidFill>
              <a:latin typeface="Calibri"/>
              <a:ea typeface="+mn-ea"/>
              <a:cs typeface="+mn-cs"/>
            </a:endParaRPr>
          </a:p>
          <a:p>
            <a:pPr algn="ctr">
              <a:buClrTx/>
            </a:pPr>
            <a:r>
              <a:rPr lang="es-ES" sz="3200" b="1" kern="1200" dirty="0">
                <a:solidFill>
                  <a:prstClr val="white"/>
                </a:solidFill>
                <a:latin typeface="Calibri"/>
                <a:ea typeface="+mn-ea"/>
                <a:cs typeface="+mn-cs"/>
              </a:rPr>
              <a:t>Evento Del Botón</a:t>
            </a:r>
            <a:r>
              <a:rPr lang="es-ES" sz="3200" b="1" dirty="0">
                <a:solidFill>
                  <a:prstClr val="white"/>
                </a:solidFill>
                <a:latin typeface="Calibri"/>
              </a:rPr>
              <a:t>: Nuevo</a:t>
            </a:r>
            <a:endParaRPr lang="es-ES" sz="3200" b="1" kern="1200" dirty="0">
              <a:solidFill>
                <a:prstClr val="white"/>
              </a:solidFill>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s-PE" sz="3200" b="1" i="0" u="none" strike="noStrike" kern="1200" cap="none" spc="0" normalizeH="0" baseline="0" noProof="0" dirty="0">
              <a:ln>
                <a:noFill/>
              </a:ln>
              <a:solidFill>
                <a:prstClr val="white"/>
              </a:solidFill>
              <a:effectLst/>
              <a:uLnTx/>
              <a:uFillTx/>
              <a:latin typeface="Calibri"/>
              <a:ea typeface="+mn-ea"/>
              <a:cs typeface="+mn-cs"/>
            </a:endParaRPr>
          </a:p>
        </p:txBody>
      </p:sp>
      <p:sp>
        <p:nvSpPr>
          <p:cNvPr id="6" name="Rectángulo: esquinas redondeadas 5">
            <a:extLst>
              <a:ext uri="{FF2B5EF4-FFF2-40B4-BE49-F238E27FC236}">
                <a16:creationId xmlns:a16="http://schemas.microsoft.com/office/drawing/2014/main" id="{4510BCBD-11ED-374C-A3DD-3A8DEC187357}"/>
              </a:ext>
            </a:extLst>
          </p:cNvPr>
          <p:cNvSpPr/>
          <p:nvPr/>
        </p:nvSpPr>
        <p:spPr>
          <a:xfrm>
            <a:off x="3262543" y="2072640"/>
            <a:ext cx="7751773" cy="643591"/>
          </a:xfrm>
          <a:prstGeom prst="roundRect">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a:noFill/>
          </a:ln>
          <a:effectLst>
            <a:glow rad="101600">
              <a:srgbClr val="F79646">
                <a:satMod val="175000"/>
                <a:alpha val="40000"/>
              </a:srgbClr>
            </a:glow>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algn="ctr">
              <a:buClrTx/>
            </a:pPr>
            <a:endParaRPr lang="es-ES" sz="3200" b="1" kern="1200" dirty="0">
              <a:solidFill>
                <a:prstClr val="white"/>
              </a:solidFill>
              <a:latin typeface="Calibri"/>
              <a:ea typeface="+mn-ea"/>
              <a:cs typeface="+mn-cs"/>
            </a:endParaRPr>
          </a:p>
          <a:p>
            <a:pPr algn="ctr">
              <a:buClrTx/>
            </a:pPr>
            <a:r>
              <a:rPr lang="es-ES" sz="3200" b="1" kern="1200" dirty="0">
                <a:solidFill>
                  <a:prstClr val="white"/>
                </a:solidFill>
                <a:latin typeface="Calibri"/>
                <a:ea typeface="+mn-ea"/>
                <a:cs typeface="+mn-cs"/>
              </a:rPr>
              <a:t>Método De Activar Objetos</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s-PE" sz="3200" b="1" i="0" u="none" strike="noStrike" kern="1200" cap="none" spc="0" normalizeH="0" baseline="0" noProof="0" dirty="0">
              <a:ln>
                <a:noFill/>
              </a:ln>
              <a:solidFill>
                <a:prstClr val="white"/>
              </a:solidFill>
              <a:effectLst/>
              <a:uLnTx/>
              <a:uFillTx/>
              <a:latin typeface="Calibri"/>
              <a:ea typeface="+mn-ea"/>
              <a:cs typeface="+mn-cs"/>
            </a:endParaRPr>
          </a:p>
        </p:txBody>
      </p:sp>
      <p:sp>
        <p:nvSpPr>
          <p:cNvPr id="7" name="Rectángulo: esquinas redondeadas 6">
            <a:extLst>
              <a:ext uri="{FF2B5EF4-FFF2-40B4-BE49-F238E27FC236}">
                <a16:creationId xmlns:a16="http://schemas.microsoft.com/office/drawing/2014/main" id="{6E0E5C47-300E-BBAF-ABB4-3BCA87E4957E}"/>
              </a:ext>
            </a:extLst>
          </p:cNvPr>
          <p:cNvSpPr/>
          <p:nvPr/>
        </p:nvSpPr>
        <p:spPr>
          <a:xfrm>
            <a:off x="3262543" y="2773680"/>
            <a:ext cx="7751773" cy="643591"/>
          </a:xfrm>
          <a:prstGeom prst="roundRect">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a:noFill/>
          </a:ln>
          <a:effectLst>
            <a:glow rad="101600">
              <a:srgbClr val="F79646">
                <a:satMod val="175000"/>
                <a:alpha val="40000"/>
              </a:srgbClr>
            </a:glow>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algn="ctr">
              <a:buClrTx/>
            </a:pPr>
            <a:endParaRPr lang="es-ES" sz="3200" b="1" kern="1200" dirty="0">
              <a:solidFill>
                <a:prstClr val="white"/>
              </a:solidFill>
              <a:latin typeface="Calibri"/>
              <a:ea typeface="+mn-ea"/>
              <a:cs typeface="+mn-cs"/>
            </a:endParaRPr>
          </a:p>
          <a:p>
            <a:pPr algn="ctr">
              <a:buClrTx/>
            </a:pPr>
            <a:r>
              <a:rPr lang="es-ES" sz="3200" b="1" kern="1200" dirty="0">
                <a:solidFill>
                  <a:prstClr val="white"/>
                </a:solidFill>
                <a:latin typeface="Calibri"/>
                <a:ea typeface="+mn-ea"/>
                <a:cs typeface="+mn-cs"/>
              </a:rPr>
              <a:t>Método De Desactivar Objetos</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s-PE" sz="3200" b="1" i="0" u="none" strike="noStrike" kern="1200" cap="none" spc="0" normalizeH="0" baseline="0" noProof="0" dirty="0">
              <a:ln>
                <a:noFill/>
              </a:ln>
              <a:solidFill>
                <a:prstClr val="white"/>
              </a:solidFill>
              <a:effectLst/>
              <a:uLnTx/>
              <a:uFillTx/>
              <a:latin typeface="Calibri"/>
              <a:ea typeface="+mn-ea"/>
              <a:cs typeface="+mn-cs"/>
            </a:endParaRPr>
          </a:p>
        </p:txBody>
      </p:sp>
      <p:sp>
        <p:nvSpPr>
          <p:cNvPr id="8" name="Rectángulo: esquinas redondeadas 7">
            <a:extLst>
              <a:ext uri="{FF2B5EF4-FFF2-40B4-BE49-F238E27FC236}">
                <a16:creationId xmlns:a16="http://schemas.microsoft.com/office/drawing/2014/main" id="{65EE13D3-BB1E-324C-47CA-4A6C11E1FE5D}"/>
              </a:ext>
            </a:extLst>
          </p:cNvPr>
          <p:cNvSpPr/>
          <p:nvPr/>
        </p:nvSpPr>
        <p:spPr>
          <a:xfrm>
            <a:off x="3262543" y="3474720"/>
            <a:ext cx="7751773" cy="643591"/>
          </a:xfrm>
          <a:prstGeom prst="roundRect">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a:noFill/>
          </a:ln>
          <a:effectLst>
            <a:glow rad="101600">
              <a:srgbClr val="F79646">
                <a:satMod val="175000"/>
                <a:alpha val="40000"/>
              </a:srgbClr>
            </a:glow>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algn="ctr">
              <a:buClrTx/>
            </a:pPr>
            <a:endParaRPr lang="es-ES" sz="3200" b="1" kern="1200" dirty="0">
              <a:solidFill>
                <a:prstClr val="white"/>
              </a:solidFill>
              <a:latin typeface="Calibri"/>
              <a:ea typeface="+mn-ea"/>
              <a:cs typeface="+mn-cs"/>
            </a:endParaRPr>
          </a:p>
          <a:p>
            <a:pPr algn="ctr">
              <a:buClrTx/>
            </a:pPr>
            <a:r>
              <a:rPr lang="es-ES" sz="3200" b="1" kern="1200" dirty="0">
                <a:solidFill>
                  <a:prstClr val="white"/>
                </a:solidFill>
                <a:latin typeface="Calibri"/>
                <a:ea typeface="+mn-ea"/>
                <a:cs typeface="+mn-cs"/>
              </a:rPr>
              <a:t>Método De Activar y Desactivar Objetos</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s-PE" sz="3200" b="1" i="0" u="none" strike="noStrike" kern="1200" cap="none" spc="0" normalizeH="0" baseline="0" noProof="0" dirty="0">
              <a:ln>
                <a:noFill/>
              </a:ln>
              <a:solidFill>
                <a:prstClr val="white"/>
              </a:solidFill>
              <a:effectLst/>
              <a:uLnTx/>
              <a:uFillTx/>
              <a:latin typeface="Calibri"/>
              <a:ea typeface="+mn-ea"/>
              <a:cs typeface="+mn-cs"/>
            </a:endParaRPr>
          </a:p>
        </p:txBody>
      </p:sp>
      <p:sp>
        <p:nvSpPr>
          <p:cNvPr id="11" name="Rectángulo: esquinas redondeadas 10">
            <a:extLst>
              <a:ext uri="{FF2B5EF4-FFF2-40B4-BE49-F238E27FC236}">
                <a16:creationId xmlns:a16="http://schemas.microsoft.com/office/drawing/2014/main" id="{4D51D43E-C785-D127-B0EA-39382421F4A4}"/>
              </a:ext>
            </a:extLst>
          </p:cNvPr>
          <p:cNvSpPr/>
          <p:nvPr/>
        </p:nvSpPr>
        <p:spPr>
          <a:xfrm>
            <a:off x="3262543" y="4175760"/>
            <a:ext cx="7751773" cy="643591"/>
          </a:xfrm>
          <a:prstGeom prst="roundRect">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a:noFill/>
          </a:ln>
          <a:effectLst>
            <a:glow rad="101600">
              <a:srgbClr val="F79646">
                <a:satMod val="175000"/>
                <a:alpha val="40000"/>
              </a:srgbClr>
            </a:glow>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algn="ctr">
              <a:buClrTx/>
            </a:pPr>
            <a:endParaRPr lang="es-ES" sz="3200" b="1" kern="1200" dirty="0">
              <a:solidFill>
                <a:prstClr val="white"/>
              </a:solidFill>
              <a:latin typeface="Calibri"/>
              <a:ea typeface="+mn-ea"/>
              <a:cs typeface="+mn-cs"/>
            </a:endParaRPr>
          </a:p>
          <a:p>
            <a:pPr algn="ctr">
              <a:buClrTx/>
            </a:pPr>
            <a:r>
              <a:rPr lang="es-ES" sz="3200" b="1" kern="1200" dirty="0">
                <a:solidFill>
                  <a:prstClr val="white"/>
                </a:solidFill>
                <a:latin typeface="Calibri"/>
                <a:ea typeface="+mn-ea"/>
                <a:cs typeface="+mn-cs"/>
              </a:rPr>
              <a:t>Agregar Un Botón Cancelar</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s-PE" sz="3200" b="1" i="0" u="none" strike="noStrike" kern="1200" cap="none" spc="0" normalizeH="0" baseline="0" noProof="0" dirty="0">
              <a:ln>
                <a:noFill/>
              </a:ln>
              <a:solidFill>
                <a:prstClr val="white"/>
              </a:solidFill>
              <a:effectLst/>
              <a:uLnTx/>
              <a:uFillTx/>
              <a:latin typeface="Calibri"/>
              <a:ea typeface="+mn-ea"/>
              <a:cs typeface="+mn-cs"/>
            </a:endParaRPr>
          </a:p>
        </p:txBody>
      </p:sp>
      <p:sp>
        <p:nvSpPr>
          <p:cNvPr id="12" name="Rectángulo: esquinas redondeadas 11">
            <a:extLst>
              <a:ext uri="{FF2B5EF4-FFF2-40B4-BE49-F238E27FC236}">
                <a16:creationId xmlns:a16="http://schemas.microsoft.com/office/drawing/2014/main" id="{7FB1C4D4-A9EE-82DB-7481-A829FDA87F04}"/>
              </a:ext>
            </a:extLst>
          </p:cNvPr>
          <p:cNvSpPr/>
          <p:nvPr/>
        </p:nvSpPr>
        <p:spPr>
          <a:xfrm>
            <a:off x="3262543" y="4876800"/>
            <a:ext cx="7751773" cy="643591"/>
          </a:xfrm>
          <a:prstGeom prst="roundRect">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a:noFill/>
          </a:ln>
          <a:effectLst>
            <a:glow rad="101600">
              <a:srgbClr val="F79646">
                <a:satMod val="175000"/>
                <a:alpha val="40000"/>
              </a:srgbClr>
            </a:glow>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algn="ctr">
              <a:buClrTx/>
            </a:pPr>
            <a:endParaRPr lang="es-ES" sz="3200" b="1" kern="1200" dirty="0">
              <a:solidFill>
                <a:prstClr val="white"/>
              </a:solidFill>
              <a:latin typeface="Calibri"/>
              <a:ea typeface="+mn-ea"/>
              <a:cs typeface="+mn-cs"/>
            </a:endParaRPr>
          </a:p>
          <a:p>
            <a:pPr algn="ctr">
              <a:buClrTx/>
            </a:pPr>
            <a:r>
              <a:rPr lang="es-ES" sz="3200" b="1" kern="1200" dirty="0">
                <a:solidFill>
                  <a:prstClr val="white"/>
                </a:solidFill>
                <a:latin typeface="Calibri"/>
                <a:ea typeface="+mn-ea"/>
                <a:cs typeface="+mn-cs"/>
              </a:rPr>
              <a:t>Evento Del Botón Cancelar</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s-PE" sz="3200" b="1" i="0" u="none" strike="noStrike" kern="1200" cap="none" spc="0" normalizeH="0" baseline="0" noProof="0" dirty="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402806729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C0ED82E9-4432-87AB-FE82-BFFCEBF48E10}"/>
              </a:ext>
            </a:extLst>
          </p:cNvPr>
          <p:cNvSpPr txBox="1"/>
          <p:nvPr/>
        </p:nvSpPr>
        <p:spPr>
          <a:xfrm>
            <a:off x="76200" y="644605"/>
            <a:ext cx="8763000" cy="1107996"/>
          </a:xfrm>
          <a:prstGeom prst="rect">
            <a:avLst/>
          </a:prstGeom>
          <a:noFill/>
        </p:spPr>
        <p:txBody>
          <a:bodyPr wrap="square">
            <a:spAutoFit/>
          </a:bodyPr>
          <a:lstStyle/>
          <a:p>
            <a:pPr marL="285750" indent="-285750" algn="just">
              <a:buFont typeface="Wingdings" panose="05000000000000000000" pitchFamily="2" charset="2"/>
              <a:buChar char="q"/>
            </a:pPr>
            <a:r>
              <a:rPr lang="es-ES" b="1" dirty="0"/>
              <a:t>En Java, Un JTextField es una clase proporcionada por la plataforma Java Swing que se utiliza para crear un campo de texto de una sola línea en una interfaz de usuario.</a:t>
            </a:r>
          </a:p>
          <a:p>
            <a:pPr marL="285750" indent="-285750" algn="just">
              <a:buFont typeface="Wingdings" panose="05000000000000000000" pitchFamily="2" charset="2"/>
              <a:buChar char="q"/>
            </a:pPr>
            <a:endParaRPr lang="es-ES" sz="1200" b="1" dirty="0"/>
          </a:p>
          <a:p>
            <a:pPr marL="285750" indent="-285750" algn="just">
              <a:buFont typeface="Wingdings" panose="05000000000000000000" pitchFamily="2" charset="2"/>
              <a:buChar char="q"/>
            </a:pPr>
            <a:r>
              <a:rPr lang="es-ES" b="1" dirty="0"/>
              <a:t>Un JTextField permite a los usuarios ingresar y editar texto en una aplicación.</a:t>
            </a:r>
            <a:endParaRPr lang="es-PE" b="1" dirty="0"/>
          </a:p>
        </p:txBody>
      </p:sp>
      <p:pic>
        <p:nvPicPr>
          <p:cNvPr id="6" name="Imagen 5">
            <a:extLst>
              <a:ext uri="{FF2B5EF4-FFF2-40B4-BE49-F238E27FC236}">
                <a16:creationId xmlns:a16="http://schemas.microsoft.com/office/drawing/2014/main" id="{FCBD1C2B-BCDA-B16E-361C-AFE59C7981BD}"/>
              </a:ext>
            </a:extLst>
          </p:cNvPr>
          <p:cNvPicPr>
            <a:picLocks noChangeAspect="1"/>
          </p:cNvPicPr>
          <p:nvPr/>
        </p:nvPicPr>
        <p:blipFill>
          <a:blip r:embed="rId2"/>
          <a:stretch>
            <a:fillRect/>
          </a:stretch>
        </p:blipFill>
        <p:spPr>
          <a:xfrm>
            <a:off x="381000" y="1809457"/>
            <a:ext cx="11582400" cy="184814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9" name="Gráfico 8" descr="Mano con dedo índice apuntando a la derecha con relleno sólido">
            <a:extLst>
              <a:ext uri="{FF2B5EF4-FFF2-40B4-BE49-F238E27FC236}">
                <a16:creationId xmlns:a16="http://schemas.microsoft.com/office/drawing/2014/main" id="{22E7D968-927C-0CBF-BC27-82D18774472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5400000">
            <a:off x="9678506" y="2217067"/>
            <a:ext cx="517783" cy="457202"/>
          </a:xfrm>
          <a:prstGeom prst="rect">
            <a:avLst/>
          </a:prstGeom>
        </p:spPr>
      </p:pic>
      <p:sp>
        <p:nvSpPr>
          <p:cNvPr id="10" name="CuadroTexto 9">
            <a:extLst>
              <a:ext uri="{FF2B5EF4-FFF2-40B4-BE49-F238E27FC236}">
                <a16:creationId xmlns:a16="http://schemas.microsoft.com/office/drawing/2014/main" id="{2741576B-6A20-30D3-2189-FFCF7F7125A7}"/>
              </a:ext>
            </a:extLst>
          </p:cNvPr>
          <p:cNvSpPr txBox="1"/>
          <p:nvPr/>
        </p:nvSpPr>
        <p:spPr>
          <a:xfrm>
            <a:off x="9220200" y="1856914"/>
            <a:ext cx="1621888" cy="338554"/>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pPr marL="0" indent="0">
              <a:buNone/>
            </a:pPr>
            <a:r>
              <a:rPr lang="es-ES" sz="1600" dirty="0"/>
              <a:t>Clic en TextField</a:t>
            </a:r>
            <a:endParaRPr lang="es-PE" sz="1600" dirty="0"/>
          </a:p>
        </p:txBody>
      </p:sp>
      <p:pic>
        <p:nvPicPr>
          <p:cNvPr id="12" name="Imagen 11">
            <a:extLst>
              <a:ext uri="{FF2B5EF4-FFF2-40B4-BE49-F238E27FC236}">
                <a16:creationId xmlns:a16="http://schemas.microsoft.com/office/drawing/2014/main" id="{2223298E-AAA7-4195-60D7-309037923B96}"/>
              </a:ext>
            </a:extLst>
          </p:cNvPr>
          <p:cNvPicPr>
            <a:picLocks noChangeAspect="1"/>
          </p:cNvPicPr>
          <p:nvPr/>
        </p:nvPicPr>
        <p:blipFill>
          <a:blip r:embed="rId5"/>
          <a:stretch>
            <a:fillRect/>
          </a:stretch>
        </p:blipFill>
        <p:spPr>
          <a:xfrm>
            <a:off x="76200" y="3848973"/>
            <a:ext cx="11958961" cy="262802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3" name="Gráfico 12" descr="Mano con dedo índice apuntando a la derecha con relleno sólido">
            <a:extLst>
              <a:ext uri="{FF2B5EF4-FFF2-40B4-BE49-F238E27FC236}">
                <a16:creationId xmlns:a16="http://schemas.microsoft.com/office/drawing/2014/main" id="{7A4EF4E0-BA81-4978-2201-6769FC205B4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6200000">
            <a:off x="11475910" y="4389308"/>
            <a:ext cx="517783" cy="457202"/>
          </a:xfrm>
          <a:prstGeom prst="rect">
            <a:avLst/>
          </a:prstGeom>
        </p:spPr>
      </p:pic>
      <p:sp>
        <p:nvSpPr>
          <p:cNvPr id="14" name="CuadroTexto 13">
            <a:extLst>
              <a:ext uri="{FF2B5EF4-FFF2-40B4-BE49-F238E27FC236}">
                <a16:creationId xmlns:a16="http://schemas.microsoft.com/office/drawing/2014/main" id="{2F29855C-9B47-AF80-261D-06C087FC90D2}"/>
              </a:ext>
            </a:extLst>
          </p:cNvPr>
          <p:cNvSpPr txBox="1"/>
          <p:nvPr/>
        </p:nvSpPr>
        <p:spPr>
          <a:xfrm>
            <a:off x="9899340" y="4486732"/>
            <a:ext cx="1447800" cy="338554"/>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pPr marL="0" indent="0">
              <a:buNone/>
            </a:pPr>
            <a:r>
              <a:rPr lang="es-ES" sz="1600" dirty="0"/>
              <a:t>Clic y arrastre</a:t>
            </a:r>
            <a:endParaRPr lang="es-PE" sz="1600" dirty="0"/>
          </a:p>
        </p:txBody>
      </p:sp>
      <p:cxnSp>
        <p:nvCxnSpPr>
          <p:cNvPr id="15" name="Conector recto de flecha 14">
            <a:extLst>
              <a:ext uri="{FF2B5EF4-FFF2-40B4-BE49-F238E27FC236}">
                <a16:creationId xmlns:a16="http://schemas.microsoft.com/office/drawing/2014/main" id="{978AB109-B9A6-48CB-8A28-7D89F0791181}"/>
              </a:ext>
            </a:extLst>
          </p:cNvPr>
          <p:cNvCxnSpPr>
            <a:cxnSpLocks/>
          </p:cNvCxnSpPr>
          <p:nvPr/>
        </p:nvCxnSpPr>
        <p:spPr>
          <a:xfrm flipH="1">
            <a:off x="1752600" y="4359017"/>
            <a:ext cx="9677400" cy="59398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59418595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esquinas redondeadas 1">
            <a:extLst>
              <a:ext uri="{FF2B5EF4-FFF2-40B4-BE49-F238E27FC236}">
                <a16:creationId xmlns:a16="http://schemas.microsoft.com/office/drawing/2014/main" id="{C16A3F24-1F1F-A271-0710-4E37A99015E5}"/>
              </a:ext>
            </a:extLst>
          </p:cNvPr>
          <p:cNvSpPr/>
          <p:nvPr/>
        </p:nvSpPr>
        <p:spPr>
          <a:xfrm>
            <a:off x="2362200" y="2755077"/>
            <a:ext cx="7751773" cy="643591"/>
          </a:xfrm>
          <a:prstGeom prst="roundRect">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a:noFill/>
          </a:ln>
          <a:effectLst>
            <a:glow rad="101600">
              <a:srgbClr val="F79646">
                <a:satMod val="175000"/>
                <a:alpha val="40000"/>
              </a:srgbClr>
            </a:glow>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algn="ctr">
              <a:buClrTx/>
            </a:pPr>
            <a:endParaRPr lang="es-ES" sz="3200" b="1" kern="1200" dirty="0">
              <a:solidFill>
                <a:prstClr val="white"/>
              </a:solidFill>
              <a:latin typeface="Calibri"/>
              <a:ea typeface="+mn-ea"/>
              <a:cs typeface="+mn-cs"/>
            </a:endParaRPr>
          </a:p>
          <a:p>
            <a:pPr algn="ctr">
              <a:buClrTx/>
            </a:pPr>
            <a:r>
              <a:rPr lang="es-ES" sz="3200" b="1" kern="1200" dirty="0">
                <a:solidFill>
                  <a:prstClr val="white"/>
                </a:solidFill>
                <a:latin typeface="Calibri"/>
                <a:ea typeface="+mn-ea"/>
                <a:cs typeface="+mn-cs"/>
              </a:rPr>
              <a:t>Propiedades del JTextField</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s-PE" sz="3200" b="1" i="0" u="none" strike="noStrike" kern="1200" cap="none" spc="0" normalizeH="0" baseline="0" noProof="0" dirty="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319346948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1ECD26CE-4210-75DC-49FA-07AF44FA3B96}"/>
              </a:ext>
            </a:extLst>
          </p:cNvPr>
          <p:cNvPicPr>
            <a:picLocks noChangeAspect="1"/>
          </p:cNvPicPr>
          <p:nvPr/>
        </p:nvPicPr>
        <p:blipFill>
          <a:blip r:embed="rId2"/>
          <a:stretch>
            <a:fillRect/>
          </a:stretch>
        </p:blipFill>
        <p:spPr>
          <a:xfrm>
            <a:off x="304800" y="228600"/>
            <a:ext cx="8534400" cy="276564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 name="Gráfico 3" descr="Mano con dedo índice apuntando a la derecha con relleno sólido">
            <a:extLst>
              <a:ext uri="{FF2B5EF4-FFF2-40B4-BE49-F238E27FC236}">
                <a16:creationId xmlns:a16="http://schemas.microsoft.com/office/drawing/2014/main" id="{1E441C21-2A37-C9CA-0CB7-F14621E12FA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5400000">
            <a:off x="2744306" y="731707"/>
            <a:ext cx="517783" cy="457202"/>
          </a:xfrm>
          <a:prstGeom prst="rect">
            <a:avLst/>
          </a:prstGeom>
        </p:spPr>
      </p:pic>
      <p:sp>
        <p:nvSpPr>
          <p:cNvPr id="5" name="CuadroTexto 4">
            <a:extLst>
              <a:ext uri="{FF2B5EF4-FFF2-40B4-BE49-F238E27FC236}">
                <a16:creationId xmlns:a16="http://schemas.microsoft.com/office/drawing/2014/main" id="{6AFD0A01-C49B-922C-8EC0-EEC918AD72F3}"/>
              </a:ext>
            </a:extLst>
          </p:cNvPr>
          <p:cNvSpPr txBox="1"/>
          <p:nvPr/>
        </p:nvSpPr>
        <p:spPr>
          <a:xfrm>
            <a:off x="1676400" y="371554"/>
            <a:ext cx="2895600" cy="338554"/>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pPr marL="0" indent="0">
              <a:buNone/>
            </a:pPr>
            <a:r>
              <a:rPr lang="es-ES" sz="1600" dirty="0"/>
              <a:t>Clic derecho en JtextTextField1</a:t>
            </a:r>
            <a:endParaRPr lang="es-PE" sz="1600" dirty="0"/>
          </a:p>
        </p:txBody>
      </p:sp>
      <p:pic>
        <p:nvPicPr>
          <p:cNvPr id="6" name="Gráfico 5" descr="Mano con dedo índice apuntando a la derecha con relleno sólido">
            <a:extLst>
              <a:ext uri="{FF2B5EF4-FFF2-40B4-BE49-F238E27FC236}">
                <a16:creationId xmlns:a16="http://schemas.microsoft.com/office/drawing/2014/main" id="{73F212D7-DB29-69DA-7422-9AF17C93806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6200000">
            <a:off x="4541711" y="1935290"/>
            <a:ext cx="517783" cy="457202"/>
          </a:xfrm>
          <a:prstGeom prst="rect">
            <a:avLst/>
          </a:prstGeom>
        </p:spPr>
      </p:pic>
      <p:sp>
        <p:nvSpPr>
          <p:cNvPr id="7" name="CuadroTexto 6">
            <a:extLst>
              <a:ext uri="{FF2B5EF4-FFF2-40B4-BE49-F238E27FC236}">
                <a16:creationId xmlns:a16="http://schemas.microsoft.com/office/drawing/2014/main" id="{C1C0088A-7EF7-1340-B468-5664A63509E4}"/>
              </a:ext>
            </a:extLst>
          </p:cNvPr>
          <p:cNvSpPr txBox="1"/>
          <p:nvPr/>
        </p:nvSpPr>
        <p:spPr>
          <a:xfrm>
            <a:off x="3886200" y="2387025"/>
            <a:ext cx="2122508" cy="584775"/>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pPr marL="0" indent="0">
              <a:buNone/>
            </a:pPr>
            <a:r>
              <a:rPr lang="es-ES" sz="1600" dirty="0"/>
              <a:t>Clic en la opción:</a:t>
            </a:r>
          </a:p>
          <a:p>
            <a:pPr marL="0" indent="0">
              <a:buNone/>
            </a:pPr>
            <a:r>
              <a:rPr lang="es-ES" sz="1600" dirty="0"/>
              <a:t>Change Variable Name</a:t>
            </a:r>
            <a:endParaRPr lang="es-PE" sz="1600" dirty="0"/>
          </a:p>
        </p:txBody>
      </p:sp>
      <p:pic>
        <p:nvPicPr>
          <p:cNvPr id="9" name="Imagen 8">
            <a:extLst>
              <a:ext uri="{FF2B5EF4-FFF2-40B4-BE49-F238E27FC236}">
                <a16:creationId xmlns:a16="http://schemas.microsoft.com/office/drawing/2014/main" id="{D02432BB-FA71-9A55-CAE3-295BC9C18DF0}"/>
              </a:ext>
            </a:extLst>
          </p:cNvPr>
          <p:cNvPicPr>
            <a:picLocks noChangeAspect="1"/>
          </p:cNvPicPr>
          <p:nvPr/>
        </p:nvPicPr>
        <p:blipFill>
          <a:blip r:embed="rId5"/>
          <a:stretch>
            <a:fillRect/>
          </a:stretch>
        </p:blipFill>
        <p:spPr>
          <a:xfrm>
            <a:off x="1286721" y="3282070"/>
            <a:ext cx="3327207" cy="132397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1" name="Imagen 10">
            <a:extLst>
              <a:ext uri="{FF2B5EF4-FFF2-40B4-BE49-F238E27FC236}">
                <a16:creationId xmlns:a16="http://schemas.microsoft.com/office/drawing/2014/main" id="{E70CC727-39FD-577D-02B2-172D8FA0BC5A}"/>
              </a:ext>
            </a:extLst>
          </p:cNvPr>
          <p:cNvPicPr>
            <a:picLocks noChangeAspect="1"/>
          </p:cNvPicPr>
          <p:nvPr/>
        </p:nvPicPr>
        <p:blipFill>
          <a:blip r:embed="rId6"/>
          <a:stretch>
            <a:fillRect/>
          </a:stretch>
        </p:blipFill>
        <p:spPr>
          <a:xfrm>
            <a:off x="1296246" y="4729870"/>
            <a:ext cx="3327207" cy="132397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2" name="Gráfico 11" descr="Mano con dedo índice apuntando a la derecha con relleno sólido">
            <a:extLst>
              <a:ext uri="{FF2B5EF4-FFF2-40B4-BE49-F238E27FC236}">
                <a16:creationId xmlns:a16="http://schemas.microsoft.com/office/drawing/2014/main" id="{55F07767-8518-0630-4C17-7F2082BFF91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5400000">
            <a:off x="2180353" y="4737713"/>
            <a:ext cx="517783" cy="457202"/>
          </a:xfrm>
          <a:prstGeom prst="rect">
            <a:avLst/>
          </a:prstGeom>
        </p:spPr>
      </p:pic>
      <p:sp>
        <p:nvSpPr>
          <p:cNvPr id="13" name="CuadroTexto 12">
            <a:extLst>
              <a:ext uri="{FF2B5EF4-FFF2-40B4-BE49-F238E27FC236}">
                <a16:creationId xmlns:a16="http://schemas.microsoft.com/office/drawing/2014/main" id="{CE4358D6-417F-138E-049A-9BB13F9B1BC4}"/>
              </a:ext>
            </a:extLst>
          </p:cNvPr>
          <p:cNvSpPr txBox="1"/>
          <p:nvPr/>
        </p:nvSpPr>
        <p:spPr>
          <a:xfrm>
            <a:off x="2623042" y="4758445"/>
            <a:ext cx="2286000" cy="338554"/>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pPr marL="0" indent="0">
              <a:buNone/>
            </a:pPr>
            <a:r>
              <a:rPr lang="es-ES" sz="1600" dirty="0"/>
              <a:t>Renombrar por: Jtcodigo</a:t>
            </a:r>
            <a:endParaRPr lang="es-PE" sz="1600" dirty="0"/>
          </a:p>
        </p:txBody>
      </p:sp>
      <p:pic>
        <p:nvPicPr>
          <p:cNvPr id="14" name="Gráfico 13" descr="Mano con dedo índice apuntando a la derecha con relleno sólido">
            <a:extLst>
              <a:ext uri="{FF2B5EF4-FFF2-40B4-BE49-F238E27FC236}">
                <a16:creationId xmlns:a16="http://schemas.microsoft.com/office/drawing/2014/main" id="{4F1187BA-74ED-8D90-0A82-1B70771606C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6200000">
            <a:off x="2889828" y="5915311"/>
            <a:ext cx="517783" cy="457202"/>
          </a:xfrm>
          <a:prstGeom prst="rect">
            <a:avLst/>
          </a:prstGeom>
        </p:spPr>
      </p:pic>
      <p:sp>
        <p:nvSpPr>
          <p:cNvPr id="15" name="CuadroTexto 14">
            <a:extLst>
              <a:ext uri="{FF2B5EF4-FFF2-40B4-BE49-F238E27FC236}">
                <a16:creationId xmlns:a16="http://schemas.microsoft.com/office/drawing/2014/main" id="{6B1B60BD-B2E5-1CF6-C9B0-C8F0DECA0D82}"/>
              </a:ext>
            </a:extLst>
          </p:cNvPr>
          <p:cNvSpPr txBox="1"/>
          <p:nvPr/>
        </p:nvSpPr>
        <p:spPr>
          <a:xfrm>
            <a:off x="2234317" y="6367046"/>
            <a:ext cx="2122508" cy="338554"/>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pPr marL="0" indent="0">
              <a:buNone/>
            </a:pPr>
            <a:r>
              <a:rPr lang="es-ES" sz="1600" dirty="0"/>
              <a:t>Clic en el botón: OK</a:t>
            </a:r>
            <a:endParaRPr lang="es-PE" sz="1600" dirty="0"/>
          </a:p>
        </p:txBody>
      </p:sp>
      <p:pic>
        <p:nvPicPr>
          <p:cNvPr id="17" name="Imagen 16">
            <a:extLst>
              <a:ext uri="{FF2B5EF4-FFF2-40B4-BE49-F238E27FC236}">
                <a16:creationId xmlns:a16="http://schemas.microsoft.com/office/drawing/2014/main" id="{071D64DF-047D-3EF2-3F3A-44AB98242E4F}"/>
              </a:ext>
            </a:extLst>
          </p:cNvPr>
          <p:cNvPicPr>
            <a:picLocks noChangeAspect="1"/>
          </p:cNvPicPr>
          <p:nvPr/>
        </p:nvPicPr>
        <p:blipFill>
          <a:blip r:embed="rId7"/>
          <a:stretch>
            <a:fillRect/>
          </a:stretch>
        </p:blipFill>
        <p:spPr>
          <a:xfrm>
            <a:off x="5096721" y="3124200"/>
            <a:ext cx="4532945" cy="339970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8" name="Gráfico 17" descr="Mano con dedo índice apuntando a la derecha con relleno sólido">
            <a:extLst>
              <a:ext uri="{FF2B5EF4-FFF2-40B4-BE49-F238E27FC236}">
                <a16:creationId xmlns:a16="http://schemas.microsoft.com/office/drawing/2014/main" id="{198D544B-8093-5357-89F7-FD48E82FF0C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a:off x="9374601" y="6086519"/>
            <a:ext cx="517783" cy="457202"/>
          </a:xfrm>
          <a:prstGeom prst="rect">
            <a:avLst/>
          </a:prstGeom>
        </p:spPr>
      </p:pic>
      <p:sp>
        <p:nvSpPr>
          <p:cNvPr id="19" name="CuadroTexto 18">
            <a:extLst>
              <a:ext uri="{FF2B5EF4-FFF2-40B4-BE49-F238E27FC236}">
                <a16:creationId xmlns:a16="http://schemas.microsoft.com/office/drawing/2014/main" id="{49810D79-892A-59D4-CD45-4040EB26545A}"/>
              </a:ext>
            </a:extLst>
          </p:cNvPr>
          <p:cNvSpPr txBox="1"/>
          <p:nvPr/>
        </p:nvSpPr>
        <p:spPr>
          <a:xfrm>
            <a:off x="9226558" y="3276600"/>
            <a:ext cx="2122508" cy="338554"/>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pPr marL="0" indent="0">
              <a:buNone/>
            </a:pPr>
            <a:r>
              <a:rPr lang="es-ES" sz="1600" dirty="0"/>
              <a:t>En el panel: Navigator</a:t>
            </a:r>
            <a:endParaRPr lang="es-PE" sz="1600" dirty="0"/>
          </a:p>
        </p:txBody>
      </p:sp>
      <p:sp>
        <p:nvSpPr>
          <p:cNvPr id="20" name="CuadroTexto 19">
            <a:extLst>
              <a:ext uri="{FF2B5EF4-FFF2-40B4-BE49-F238E27FC236}">
                <a16:creationId xmlns:a16="http://schemas.microsoft.com/office/drawing/2014/main" id="{920838B3-9C6D-BA65-3879-F5ED2A77FE52}"/>
              </a:ext>
            </a:extLst>
          </p:cNvPr>
          <p:cNvSpPr txBox="1"/>
          <p:nvPr/>
        </p:nvSpPr>
        <p:spPr>
          <a:xfrm>
            <a:off x="9840892" y="6022732"/>
            <a:ext cx="2122508" cy="584775"/>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pPr marL="0" indent="0">
              <a:buNone/>
            </a:pPr>
            <a:r>
              <a:rPr lang="es-ES" sz="1600" dirty="0"/>
              <a:t>Se muestra el nombre del objeto: Jtcodigo</a:t>
            </a:r>
            <a:endParaRPr lang="es-PE" sz="1600" dirty="0"/>
          </a:p>
        </p:txBody>
      </p:sp>
    </p:spTree>
    <p:extLst>
      <p:ext uri="{BB962C8B-B14F-4D97-AF65-F5344CB8AC3E}">
        <p14:creationId xmlns:p14="http://schemas.microsoft.com/office/powerpoint/2010/main" val="361351962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5871563F-5FCF-960E-2D9F-6EB32122735B}"/>
              </a:ext>
            </a:extLst>
          </p:cNvPr>
          <p:cNvPicPr>
            <a:picLocks noChangeAspect="1"/>
          </p:cNvPicPr>
          <p:nvPr/>
        </p:nvPicPr>
        <p:blipFill>
          <a:blip r:embed="rId2"/>
          <a:stretch>
            <a:fillRect/>
          </a:stretch>
        </p:blipFill>
        <p:spPr>
          <a:xfrm>
            <a:off x="1295400" y="1019175"/>
            <a:ext cx="9448800" cy="568642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 name="Gráfico 3" descr="Mano con dedo índice apuntando a la derecha con relleno sólido">
            <a:extLst>
              <a:ext uri="{FF2B5EF4-FFF2-40B4-BE49-F238E27FC236}">
                <a16:creationId xmlns:a16="http://schemas.microsoft.com/office/drawing/2014/main" id="{1B463052-C099-8E70-0F87-B3E001F6079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5400000">
            <a:off x="2681511" y="1097091"/>
            <a:ext cx="517783" cy="457202"/>
          </a:xfrm>
          <a:prstGeom prst="rect">
            <a:avLst/>
          </a:prstGeom>
        </p:spPr>
      </p:pic>
      <p:sp>
        <p:nvSpPr>
          <p:cNvPr id="5" name="CuadroTexto 4">
            <a:extLst>
              <a:ext uri="{FF2B5EF4-FFF2-40B4-BE49-F238E27FC236}">
                <a16:creationId xmlns:a16="http://schemas.microsoft.com/office/drawing/2014/main" id="{3B1B0097-DF02-1914-0620-C6C359938DE4}"/>
              </a:ext>
            </a:extLst>
          </p:cNvPr>
          <p:cNvSpPr txBox="1"/>
          <p:nvPr/>
        </p:nvSpPr>
        <p:spPr>
          <a:xfrm>
            <a:off x="1828800" y="762000"/>
            <a:ext cx="2590800" cy="338554"/>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pPr marL="0" indent="0">
              <a:buNone/>
            </a:pPr>
            <a:r>
              <a:rPr lang="es-ES" sz="1600" dirty="0"/>
              <a:t>Clic derecho en: JtextField1</a:t>
            </a:r>
            <a:endParaRPr lang="es-PE" sz="1600" dirty="0"/>
          </a:p>
        </p:txBody>
      </p:sp>
      <p:pic>
        <p:nvPicPr>
          <p:cNvPr id="6" name="Gráfico 5" descr="Mano con dedo índice apuntando a la derecha con relleno sólido">
            <a:extLst>
              <a:ext uri="{FF2B5EF4-FFF2-40B4-BE49-F238E27FC236}">
                <a16:creationId xmlns:a16="http://schemas.microsoft.com/office/drawing/2014/main" id="{F647F371-DE79-49FF-0E73-93BBB33DFB0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a:off x="4343401" y="5867400"/>
            <a:ext cx="517783" cy="457202"/>
          </a:xfrm>
          <a:prstGeom prst="rect">
            <a:avLst/>
          </a:prstGeom>
        </p:spPr>
      </p:pic>
      <p:sp>
        <p:nvSpPr>
          <p:cNvPr id="7" name="CuadroTexto 6">
            <a:extLst>
              <a:ext uri="{FF2B5EF4-FFF2-40B4-BE49-F238E27FC236}">
                <a16:creationId xmlns:a16="http://schemas.microsoft.com/office/drawing/2014/main" id="{C642524E-814A-52A3-8B2A-D87F41A423CA}"/>
              </a:ext>
            </a:extLst>
          </p:cNvPr>
          <p:cNvSpPr txBox="1"/>
          <p:nvPr/>
        </p:nvSpPr>
        <p:spPr>
          <a:xfrm>
            <a:off x="4827153" y="5909847"/>
            <a:ext cx="2667000" cy="338554"/>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pPr marL="0" indent="0">
              <a:buNone/>
            </a:pPr>
            <a:r>
              <a:rPr lang="es-ES" sz="1600" dirty="0"/>
              <a:t>Clic en la opción: Properties</a:t>
            </a:r>
            <a:endParaRPr lang="es-PE" sz="1600" dirty="0"/>
          </a:p>
        </p:txBody>
      </p:sp>
    </p:spTree>
    <p:extLst>
      <p:ext uri="{BB962C8B-B14F-4D97-AF65-F5344CB8AC3E}">
        <p14:creationId xmlns:p14="http://schemas.microsoft.com/office/powerpoint/2010/main" val="294009895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BDE4DE13-1F47-937E-3A53-84363E7C776B}"/>
              </a:ext>
            </a:extLst>
          </p:cNvPr>
          <p:cNvPicPr>
            <a:picLocks noChangeAspect="1"/>
          </p:cNvPicPr>
          <p:nvPr/>
        </p:nvPicPr>
        <p:blipFill>
          <a:blip r:embed="rId2"/>
          <a:stretch>
            <a:fillRect/>
          </a:stretch>
        </p:blipFill>
        <p:spPr>
          <a:xfrm>
            <a:off x="2133600" y="990600"/>
            <a:ext cx="8001000" cy="577491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 name="Gráfico 3" descr="Mano con dedo índice apuntando a la derecha con relleno sólido">
            <a:extLst>
              <a:ext uri="{FF2B5EF4-FFF2-40B4-BE49-F238E27FC236}">
                <a16:creationId xmlns:a16="http://schemas.microsoft.com/office/drawing/2014/main" id="{2F623283-A581-D624-CC76-159C277D48A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5400000">
            <a:off x="7894507" y="2179507"/>
            <a:ext cx="517783" cy="457202"/>
          </a:xfrm>
          <a:prstGeom prst="rect">
            <a:avLst/>
          </a:prstGeom>
        </p:spPr>
      </p:pic>
      <p:sp>
        <p:nvSpPr>
          <p:cNvPr id="5" name="CuadroTexto 4">
            <a:extLst>
              <a:ext uri="{FF2B5EF4-FFF2-40B4-BE49-F238E27FC236}">
                <a16:creationId xmlns:a16="http://schemas.microsoft.com/office/drawing/2014/main" id="{0504F4C7-949F-279B-C648-DF63B49B7F3C}"/>
              </a:ext>
            </a:extLst>
          </p:cNvPr>
          <p:cNvSpPr txBox="1"/>
          <p:nvPr/>
        </p:nvSpPr>
        <p:spPr>
          <a:xfrm>
            <a:off x="6019800" y="1594733"/>
            <a:ext cx="2133600" cy="584775"/>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pPr marL="0" indent="0">
              <a:buNone/>
            </a:pPr>
            <a:r>
              <a:rPr lang="es-ES" sz="1600" dirty="0"/>
              <a:t>Clic en los tres puntos, de la propiedad: Font</a:t>
            </a:r>
            <a:endParaRPr lang="es-PE" sz="1600" dirty="0"/>
          </a:p>
        </p:txBody>
      </p:sp>
      <p:pic>
        <p:nvPicPr>
          <p:cNvPr id="6" name="Gráfico 5" descr="Mano con dedo índice apuntando a la derecha con relleno sólido">
            <a:extLst>
              <a:ext uri="{FF2B5EF4-FFF2-40B4-BE49-F238E27FC236}">
                <a16:creationId xmlns:a16="http://schemas.microsoft.com/office/drawing/2014/main" id="{36D37A20-CB26-A468-12F9-739CF24337C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6200000">
            <a:off x="4846507" y="4830891"/>
            <a:ext cx="517783" cy="457202"/>
          </a:xfrm>
          <a:prstGeom prst="rect">
            <a:avLst/>
          </a:prstGeom>
        </p:spPr>
      </p:pic>
      <p:sp>
        <p:nvSpPr>
          <p:cNvPr id="7" name="CuadroTexto 6">
            <a:extLst>
              <a:ext uri="{FF2B5EF4-FFF2-40B4-BE49-F238E27FC236}">
                <a16:creationId xmlns:a16="http://schemas.microsoft.com/office/drawing/2014/main" id="{332E0541-5174-2CF6-6B0B-715E8639BDDC}"/>
              </a:ext>
            </a:extLst>
          </p:cNvPr>
          <p:cNvSpPr txBox="1"/>
          <p:nvPr/>
        </p:nvSpPr>
        <p:spPr>
          <a:xfrm>
            <a:off x="4114800" y="5300247"/>
            <a:ext cx="2092912" cy="338554"/>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pPr marL="0" indent="0">
              <a:buNone/>
            </a:pPr>
            <a:r>
              <a:rPr lang="es-ES" sz="1600" dirty="0"/>
              <a:t>Clic en el tipo de letra</a:t>
            </a:r>
            <a:endParaRPr lang="es-PE" sz="1600" dirty="0"/>
          </a:p>
        </p:txBody>
      </p:sp>
      <p:pic>
        <p:nvPicPr>
          <p:cNvPr id="8" name="Gráfico 7" descr="Mano con dedo índice apuntando a la derecha con relleno sólido">
            <a:extLst>
              <a:ext uri="{FF2B5EF4-FFF2-40B4-BE49-F238E27FC236}">
                <a16:creationId xmlns:a16="http://schemas.microsoft.com/office/drawing/2014/main" id="{8D1644DC-F228-4E86-3811-EACF72A7606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6200000">
            <a:off x="6599107" y="4678491"/>
            <a:ext cx="517783" cy="457202"/>
          </a:xfrm>
          <a:prstGeom prst="rect">
            <a:avLst/>
          </a:prstGeom>
        </p:spPr>
      </p:pic>
      <p:sp>
        <p:nvSpPr>
          <p:cNvPr id="9" name="CuadroTexto 8">
            <a:extLst>
              <a:ext uri="{FF2B5EF4-FFF2-40B4-BE49-F238E27FC236}">
                <a16:creationId xmlns:a16="http://schemas.microsoft.com/office/drawing/2014/main" id="{FB0E7A83-EFF8-C213-C917-3886F5DEB497}"/>
              </a:ext>
            </a:extLst>
          </p:cNvPr>
          <p:cNvSpPr txBox="1"/>
          <p:nvPr/>
        </p:nvSpPr>
        <p:spPr>
          <a:xfrm>
            <a:off x="6477000" y="5132693"/>
            <a:ext cx="914399" cy="830997"/>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pPr marL="0" indent="0">
              <a:buNone/>
            </a:pPr>
            <a:r>
              <a:rPr lang="es-ES" sz="1600" dirty="0"/>
              <a:t>Clic en el estilo Bold</a:t>
            </a:r>
            <a:endParaRPr lang="es-PE" sz="1600" dirty="0"/>
          </a:p>
        </p:txBody>
      </p:sp>
      <p:sp>
        <p:nvSpPr>
          <p:cNvPr id="10" name="CuadroTexto 9">
            <a:extLst>
              <a:ext uri="{FF2B5EF4-FFF2-40B4-BE49-F238E27FC236}">
                <a16:creationId xmlns:a16="http://schemas.microsoft.com/office/drawing/2014/main" id="{4DD39981-8D70-4A92-4D43-48101A5C96AA}"/>
              </a:ext>
            </a:extLst>
          </p:cNvPr>
          <p:cNvSpPr txBox="1"/>
          <p:nvPr/>
        </p:nvSpPr>
        <p:spPr>
          <a:xfrm>
            <a:off x="7798665" y="5165984"/>
            <a:ext cx="1143003" cy="338554"/>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pPr marL="0" indent="0">
              <a:buNone/>
            </a:pPr>
            <a:r>
              <a:rPr lang="es-ES" sz="1600" dirty="0"/>
              <a:t>Clic en: 18</a:t>
            </a:r>
            <a:endParaRPr lang="es-PE" sz="1600" dirty="0"/>
          </a:p>
        </p:txBody>
      </p:sp>
      <p:pic>
        <p:nvPicPr>
          <p:cNvPr id="11" name="Gráfico 10" descr="Mano con dedo índice apuntando a la derecha con relleno sólido">
            <a:extLst>
              <a:ext uri="{FF2B5EF4-FFF2-40B4-BE49-F238E27FC236}">
                <a16:creationId xmlns:a16="http://schemas.microsoft.com/office/drawing/2014/main" id="{9AEFC770-2EC7-FC71-9A86-900B42EFEAD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6200000">
            <a:off x="7361110" y="5135691"/>
            <a:ext cx="517783" cy="457202"/>
          </a:xfrm>
          <a:prstGeom prst="rect">
            <a:avLst/>
          </a:prstGeom>
        </p:spPr>
      </p:pic>
      <p:pic>
        <p:nvPicPr>
          <p:cNvPr id="12" name="Gráfico 11" descr="Mano con dedo índice apuntando a la derecha con relleno sólido">
            <a:extLst>
              <a:ext uri="{FF2B5EF4-FFF2-40B4-BE49-F238E27FC236}">
                <a16:creationId xmlns:a16="http://schemas.microsoft.com/office/drawing/2014/main" id="{E2B5A78A-24A2-F9CA-8856-804033C78BE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966902" y="6365198"/>
            <a:ext cx="517783" cy="457202"/>
          </a:xfrm>
          <a:prstGeom prst="rect">
            <a:avLst/>
          </a:prstGeom>
        </p:spPr>
      </p:pic>
      <p:sp>
        <p:nvSpPr>
          <p:cNvPr id="13" name="CuadroTexto 12">
            <a:extLst>
              <a:ext uri="{FF2B5EF4-FFF2-40B4-BE49-F238E27FC236}">
                <a16:creationId xmlns:a16="http://schemas.microsoft.com/office/drawing/2014/main" id="{C0B465C6-7B12-F662-68C4-470BE7DB1BB8}"/>
              </a:ext>
            </a:extLst>
          </p:cNvPr>
          <p:cNvSpPr txBox="1"/>
          <p:nvPr/>
        </p:nvSpPr>
        <p:spPr>
          <a:xfrm>
            <a:off x="4085208" y="6400800"/>
            <a:ext cx="1905000" cy="338554"/>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pPr marL="0" indent="0">
              <a:buNone/>
            </a:pPr>
            <a:r>
              <a:rPr lang="es-ES" sz="1600" dirty="0"/>
              <a:t>Clic en el botón: OK</a:t>
            </a:r>
            <a:endParaRPr lang="es-PE" sz="1600" dirty="0"/>
          </a:p>
        </p:txBody>
      </p:sp>
    </p:spTree>
    <p:extLst>
      <p:ext uri="{BB962C8B-B14F-4D97-AF65-F5344CB8AC3E}">
        <p14:creationId xmlns:p14="http://schemas.microsoft.com/office/powerpoint/2010/main" val="266348116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743F7ECC-4170-A78F-379B-019DAC14366B}"/>
              </a:ext>
            </a:extLst>
          </p:cNvPr>
          <p:cNvPicPr>
            <a:picLocks noChangeAspect="1"/>
          </p:cNvPicPr>
          <p:nvPr/>
        </p:nvPicPr>
        <p:blipFill>
          <a:blip r:embed="rId2"/>
          <a:stretch>
            <a:fillRect/>
          </a:stretch>
        </p:blipFill>
        <p:spPr>
          <a:xfrm>
            <a:off x="1560344" y="1016550"/>
            <a:ext cx="8802856" cy="576525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 name="Gráfico 3" descr="Mano con dedo índice apuntando a la derecha con relleno sólido">
            <a:extLst>
              <a:ext uri="{FF2B5EF4-FFF2-40B4-BE49-F238E27FC236}">
                <a16:creationId xmlns:a16="http://schemas.microsoft.com/office/drawing/2014/main" id="{A1F8FDA9-DB6C-5A87-5ED7-4BB7090D42D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5400000">
            <a:off x="7932609" y="1865516"/>
            <a:ext cx="517783" cy="457202"/>
          </a:xfrm>
          <a:prstGeom prst="rect">
            <a:avLst/>
          </a:prstGeom>
        </p:spPr>
      </p:pic>
      <p:sp>
        <p:nvSpPr>
          <p:cNvPr id="5" name="CuadroTexto 4">
            <a:extLst>
              <a:ext uri="{FF2B5EF4-FFF2-40B4-BE49-F238E27FC236}">
                <a16:creationId xmlns:a16="http://schemas.microsoft.com/office/drawing/2014/main" id="{73D8C81B-E821-9CBA-F9B2-D5C0065D2D33}"/>
              </a:ext>
            </a:extLst>
          </p:cNvPr>
          <p:cNvSpPr txBox="1"/>
          <p:nvPr/>
        </p:nvSpPr>
        <p:spPr>
          <a:xfrm>
            <a:off x="7010400" y="1295400"/>
            <a:ext cx="2362200" cy="584775"/>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pPr marL="0" indent="0">
              <a:buNone/>
            </a:pPr>
            <a:r>
              <a:rPr lang="es-ES" sz="1600" dirty="0"/>
              <a:t>Clic en los tres puntos, en la propiedad: background</a:t>
            </a:r>
            <a:endParaRPr lang="es-PE" sz="1600" dirty="0"/>
          </a:p>
        </p:txBody>
      </p:sp>
      <p:pic>
        <p:nvPicPr>
          <p:cNvPr id="6" name="Gráfico 5" descr="Mano con dedo índice apuntando a la derecha con relleno sólido">
            <a:extLst>
              <a:ext uri="{FF2B5EF4-FFF2-40B4-BE49-F238E27FC236}">
                <a16:creationId xmlns:a16="http://schemas.microsoft.com/office/drawing/2014/main" id="{0D7A468D-F25B-04FA-20B3-15233ED74AD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6200000">
            <a:off x="4541710" y="4860993"/>
            <a:ext cx="517783" cy="457202"/>
          </a:xfrm>
          <a:prstGeom prst="rect">
            <a:avLst/>
          </a:prstGeom>
        </p:spPr>
      </p:pic>
      <p:sp>
        <p:nvSpPr>
          <p:cNvPr id="7" name="CuadroTexto 6">
            <a:extLst>
              <a:ext uri="{FF2B5EF4-FFF2-40B4-BE49-F238E27FC236}">
                <a16:creationId xmlns:a16="http://schemas.microsoft.com/office/drawing/2014/main" id="{7B2D6EC2-3F9E-DD45-2ECE-8A571A4459AA}"/>
              </a:ext>
            </a:extLst>
          </p:cNvPr>
          <p:cNvSpPr txBox="1"/>
          <p:nvPr/>
        </p:nvSpPr>
        <p:spPr>
          <a:xfrm>
            <a:off x="4038600" y="5287903"/>
            <a:ext cx="1905000" cy="338554"/>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pPr marL="0" indent="0">
              <a:buNone/>
            </a:pPr>
            <a:r>
              <a:rPr lang="es-ES" sz="1600" dirty="0"/>
              <a:t>Seleccionar un color</a:t>
            </a:r>
            <a:endParaRPr lang="es-PE" sz="1600" dirty="0"/>
          </a:p>
        </p:txBody>
      </p:sp>
      <p:pic>
        <p:nvPicPr>
          <p:cNvPr id="8" name="Gráfico 7" descr="Mano con dedo índice apuntando a la derecha con relleno sólido">
            <a:extLst>
              <a:ext uri="{FF2B5EF4-FFF2-40B4-BE49-F238E27FC236}">
                <a16:creationId xmlns:a16="http://schemas.microsoft.com/office/drawing/2014/main" id="{7B471920-7A57-ACEA-8DC4-310AA317A45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5400000">
            <a:off x="7665910" y="6041399"/>
            <a:ext cx="517783" cy="457202"/>
          </a:xfrm>
          <a:prstGeom prst="rect">
            <a:avLst/>
          </a:prstGeom>
        </p:spPr>
      </p:pic>
      <p:sp>
        <p:nvSpPr>
          <p:cNvPr id="9" name="CuadroTexto 8">
            <a:extLst>
              <a:ext uri="{FF2B5EF4-FFF2-40B4-BE49-F238E27FC236}">
                <a16:creationId xmlns:a16="http://schemas.microsoft.com/office/drawing/2014/main" id="{EF0506F5-F08E-7E1E-A8B7-D9142441E098}"/>
              </a:ext>
            </a:extLst>
          </p:cNvPr>
          <p:cNvSpPr txBox="1"/>
          <p:nvPr/>
        </p:nvSpPr>
        <p:spPr>
          <a:xfrm>
            <a:off x="7848600" y="5715000"/>
            <a:ext cx="1905000" cy="338554"/>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pPr marL="0" indent="0">
              <a:buNone/>
            </a:pPr>
            <a:r>
              <a:rPr lang="es-ES" sz="1600" dirty="0"/>
              <a:t>Clic en el botón: OK</a:t>
            </a:r>
            <a:endParaRPr lang="es-PE" sz="1600" dirty="0"/>
          </a:p>
        </p:txBody>
      </p:sp>
    </p:spTree>
    <p:extLst>
      <p:ext uri="{BB962C8B-B14F-4D97-AF65-F5344CB8AC3E}">
        <p14:creationId xmlns:p14="http://schemas.microsoft.com/office/powerpoint/2010/main" val="159876142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098EF1A6-E8C3-BC19-8CA7-047637CE10AF}"/>
              </a:ext>
            </a:extLst>
          </p:cNvPr>
          <p:cNvPicPr>
            <a:picLocks noChangeAspect="1"/>
          </p:cNvPicPr>
          <p:nvPr/>
        </p:nvPicPr>
        <p:blipFill>
          <a:blip r:embed="rId2"/>
          <a:stretch>
            <a:fillRect/>
          </a:stretch>
        </p:blipFill>
        <p:spPr>
          <a:xfrm>
            <a:off x="2103396" y="990600"/>
            <a:ext cx="7985208" cy="577961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 name="Gráfico 3" descr="Mano con dedo índice apuntando a la derecha con relleno sólido">
            <a:extLst>
              <a:ext uri="{FF2B5EF4-FFF2-40B4-BE49-F238E27FC236}">
                <a16:creationId xmlns:a16="http://schemas.microsoft.com/office/drawing/2014/main" id="{040A1D4B-0DCD-D05E-5A40-C7D0B49D99D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5400000">
            <a:off x="7894509" y="2338332"/>
            <a:ext cx="517783" cy="457202"/>
          </a:xfrm>
          <a:prstGeom prst="rect">
            <a:avLst/>
          </a:prstGeom>
        </p:spPr>
      </p:pic>
      <p:sp>
        <p:nvSpPr>
          <p:cNvPr id="5" name="CuadroTexto 4">
            <a:extLst>
              <a:ext uri="{FF2B5EF4-FFF2-40B4-BE49-F238E27FC236}">
                <a16:creationId xmlns:a16="http://schemas.microsoft.com/office/drawing/2014/main" id="{257FABD4-1B3B-5B32-9EC0-E8E1AE6405DE}"/>
              </a:ext>
            </a:extLst>
          </p:cNvPr>
          <p:cNvSpPr txBox="1"/>
          <p:nvPr/>
        </p:nvSpPr>
        <p:spPr>
          <a:xfrm>
            <a:off x="6972300" y="1768216"/>
            <a:ext cx="2362200" cy="584775"/>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pPr marL="0" indent="0">
              <a:buNone/>
            </a:pPr>
            <a:r>
              <a:rPr lang="es-ES" sz="1600" dirty="0"/>
              <a:t>Clic en los tres puntos, en la propiedad: foreground </a:t>
            </a:r>
            <a:endParaRPr lang="es-PE" sz="1600" dirty="0"/>
          </a:p>
        </p:txBody>
      </p:sp>
      <p:pic>
        <p:nvPicPr>
          <p:cNvPr id="6" name="Gráfico 5" descr="Mano con dedo índice apuntando a la derecha con relleno sólido">
            <a:extLst>
              <a:ext uri="{FF2B5EF4-FFF2-40B4-BE49-F238E27FC236}">
                <a16:creationId xmlns:a16="http://schemas.microsoft.com/office/drawing/2014/main" id="{5A3E0742-0B79-636D-C720-C58D6861D12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6200000">
            <a:off x="6903910" y="4830891"/>
            <a:ext cx="517783" cy="457202"/>
          </a:xfrm>
          <a:prstGeom prst="rect">
            <a:avLst/>
          </a:prstGeom>
        </p:spPr>
      </p:pic>
      <p:sp>
        <p:nvSpPr>
          <p:cNvPr id="7" name="CuadroTexto 6">
            <a:extLst>
              <a:ext uri="{FF2B5EF4-FFF2-40B4-BE49-F238E27FC236}">
                <a16:creationId xmlns:a16="http://schemas.microsoft.com/office/drawing/2014/main" id="{6DD49392-56A7-9B7B-C915-EC123858CFA3}"/>
              </a:ext>
            </a:extLst>
          </p:cNvPr>
          <p:cNvSpPr txBox="1"/>
          <p:nvPr/>
        </p:nvSpPr>
        <p:spPr>
          <a:xfrm>
            <a:off x="6400800" y="5257801"/>
            <a:ext cx="1905000" cy="338554"/>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pPr marL="0" indent="0">
              <a:buNone/>
            </a:pPr>
            <a:r>
              <a:rPr lang="es-ES" sz="1600" dirty="0"/>
              <a:t>Seleccionar un color</a:t>
            </a:r>
            <a:endParaRPr lang="es-PE" sz="1600" dirty="0"/>
          </a:p>
        </p:txBody>
      </p:sp>
      <p:pic>
        <p:nvPicPr>
          <p:cNvPr id="8" name="Gráfico 7" descr="Mano con dedo índice apuntando a la derecha con relleno sólido">
            <a:extLst>
              <a:ext uri="{FF2B5EF4-FFF2-40B4-BE49-F238E27FC236}">
                <a16:creationId xmlns:a16="http://schemas.microsoft.com/office/drawing/2014/main" id="{8EB55D14-0706-86CB-41C8-392AE2FF1CD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5400000">
            <a:off x="7665910" y="6041401"/>
            <a:ext cx="517783" cy="457202"/>
          </a:xfrm>
          <a:prstGeom prst="rect">
            <a:avLst/>
          </a:prstGeom>
        </p:spPr>
      </p:pic>
      <p:sp>
        <p:nvSpPr>
          <p:cNvPr id="9" name="CuadroTexto 8">
            <a:extLst>
              <a:ext uri="{FF2B5EF4-FFF2-40B4-BE49-F238E27FC236}">
                <a16:creationId xmlns:a16="http://schemas.microsoft.com/office/drawing/2014/main" id="{D7A47521-1AE9-D429-FA7D-2BA17ECCA7E8}"/>
              </a:ext>
            </a:extLst>
          </p:cNvPr>
          <p:cNvSpPr txBox="1"/>
          <p:nvPr/>
        </p:nvSpPr>
        <p:spPr>
          <a:xfrm>
            <a:off x="7848600" y="5715002"/>
            <a:ext cx="1905000" cy="338554"/>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pPr marL="0" indent="0">
              <a:buNone/>
            </a:pPr>
            <a:r>
              <a:rPr lang="es-ES" sz="1600" dirty="0"/>
              <a:t>Clic en el botón: OK</a:t>
            </a:r>
            <a:endParaRPr lang="es-PE" sz="1600" dirty="0"/>
          </a:p>
        </p:txBody>
      </p:sp>
    </p:spTree>
    <p:extLst>
      <p:ext uri="{BB962C8B-B14F-4D97-AF65-F5344CB8AC3E}">
        <p14:creationId xmlns:p14="http://schemas.microsoft.com/office/powerpoint/2010/main" val="15905812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B25F0D39-385F-717A-7546-BC067C28E4FF}"/>
              </a:ext>
            </a:extLst>
          </p:cNvPr>
          <p:cNvPicPr>
            <a:picLocks noChangeAspect="1"/>
          </p:cNvPicPr>
          <p:nvPr/>
        </p:nvPicPr>
        <p:blipFill>
          <a:blip r:embed="rId2"/>
          <a:stretch>
            <a:fillRect/>
          </a:stretch>
        </p:blipFill>
        <p:spPr>
          <a:xfrm>
            <a:off x="533400" y="76200"/>
            <a:ext cx="5394907" cy="67056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 name="Gráfico 3" descr="Mano con dedo índice apuntando a la derecha con relleno sólido">
            <a:extLst>
              <a:ext uri="{FF2B5EF4-FFF2-40B4-BE49-F238E27FC236}">
                <a16:creationId xmlns:a16="http://schemas.microsoft.com/office/drawing/2014/main" id="{6589C774-569A-A874-E2ED-F95162C6770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6200000">
            <a:off x="3170110" y="2977265"/>
            <a:ext cx="517783" cy="457202"/>
          </a:xfrm>
          <a:prstGeom prst="rect">
            <a:avLst/>
          </a:prstGeom>
        </p:spPr>
      </p:pic>
      <p:sp>
        <p:nvSpPr>
          <p:cNvPr id="5" name="CuadroTexto 4">
            <a:extLst>
              <a:ext uri="{FF2B5EF4-FFF2-40B4-BE49-F238E27FC236}">
                <a16:creationId xmlns:a16="http://schemas.microsoft.com/office/drawing/2014/main" id="{FEA24FE9-FA44-22DA-E2D1-CE251C653611}"/>
              </a:ext>
            </a:extLst>
          </p:cNvPr>
          <p:cNvSpPr txBox="1"/>
          <p:nvPr/>
        </p:nvSpPr>
        <p:spPr>
          <a:xfrm>
            <a:off x="2667000" y="3404175"/>
            <a:ext cx="1752600" cy="584775"/>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pPr marL="0" indent="0">
              <a:buNone/>
            </a:pPr>
            <a:r>
              <a:rPr lang="es-ES" sz="1600" dirty="0"/>
              <a:t>Clic en la opción: CENTER</a:t>
            </a:r>
            <a:endParaRPr lang="es-PE" sz="1600" dirty="0"/>
          </a:p>
        </p:txBody>
      </p:sp>
      <p:pic>
        <p:nvPicPr>
          <p:cNvPr id="6" name="Gráfico 5" descr="Mano con dedo índice apuntando a la derecha con relleno sólido">
            <a:extLst>
              <a:ext uri="{FF2B5EF4-FFF2-40B4-BE49-F238E27FC236}">
                <a16:creationId xmlns:a16="http://schemas.microsoft.com/office/drawing/2014/main" id="{BF119B26-CC44-3C76-8D48-5A597391CD0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5400000">
            <a:off x="5227509" y="1782891"/>
            <a:ext cx="517783" cy="457202"/>
          </a:xfrm>
          <a:prstGeom prst="rect">
            <a:avLst/>
          </a:prstGeom>
        </p:spPr>
      </p:pic>
      <p:sp>
        <p:nvSpPr>
          <p:cNvPr id="7" name="CuadroTexto 6">
            <a:extLst>
              <a:ext uri="{FF2B5EF4-FFF2-40B4-BE49-F238E27FC236}">
                <a16:creationId xmlns:a16="http://schemas.microsoft.com/office/drawing/2014/main" id="{28EBA0A4-72A4-1C11-2DDC-AC930C2CB915}"/>
              </a:ext>
            </a:extLst>
          </p:cNvPr>
          <p:cNvSpPr txBox="1"/>
          <p:nvPr/>
        </p:nvSpPr>
        <p:spPr>
          <a:xfrm>
            <a:off x="3909630" y="1219200"/>
            <a:ext cx="3086100" cy="584775"/>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pPr marL="0" indent="0">
              <a:buNone/>
            </a:pPr>
            <a:r>
              <a:rPr lang="es-ES" sz="1600" dirty="0"/>
              <a:t>Clic en la flecha abajo, de la propiedad: horizontalAlignment</a:t>
            </a:r>
            <a:endParaRPr lang="es-PE" sz="1600" dirty="0"/>
          </a:p>
        </p:txBody>
      </p:sp>
      <p:pic>
        <p:nvPicPr>
          <p:cNvPr id="8" name="Imagen 7">
            <a:extLst>
              <a:ext uri="{FF2B5EF4-FFF2-40B4-BE49-F238E27FC236}">
                <a16:creationId xmlns:a16="http://schemas.microsoft.com/office/drawing/2014/main" id="{0B62B6EC-C6AF-9613-722D-9D278A726C50}"/>
              </a:ext>
            </a:extLst>
          </p:cNvPr>
          <p:cNvPicPr>
            <a:picLocks noChangeAspect="1"/>
          </p:cNvPicPr>
          <p:nvPr/>
        </p:nvPicPr>
        <p:blipFill>
          <a:blip r:embed="rId5"/>
          <a:stretch>
            <a:fillRect/>
          </a:stretch>
        </p:blipFill>
        <p:spPr>
          <a:xfrm>
            <a:off x="7086600" y="990600"/>
            <a:ext cx="4645025" cy="57912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9" name="CuadroTexto 8">
            <a:extLst>
              <a:ext uri="{FF2B5EF4-FFF2-40B4-BE49-F238E27FC236}">
                <a16:creationId xmlns:a16="http://schemas.microsoft.com/office/drawing/2014/main" id="{17304FFA-1DE8-5650-D2C4-2B8CAE3B046D}"/>
              </a:ext>
            </a:extLst>
          </p:cNvPr>
          <p:cNvSpPr txBox="1"/>
          <p:nvPr/>
        </p:nvSpPr>
        <p:spPr>
          <a:xfrm>
            <a:off x="8610600" y="3711358"/>
            <a:ext cx="2133600" cy="584775"/>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pPr marL="0" indent="0">
              <a:buNone/>
            </a:pPr>
            <a:r>
              <a:rPr lang="es-ES" sz="1600" dirty="0"/>
              <a:t>En la propiedad Text, eliminar el texto</a:t>
            </a:r>
            <a:endParaRPr lang="es-PE" sz="1600" dirty="0"/>
          </a:p>
        </p:txBody>
      </p:sp>
      <p:pic>
        <p:nvPicPr>
          <p:cNvPr id="10" name="Gráfico 9" descr="Mano con dedo índice apuntando a la derecha con relleno sólido">
            <a:extLst>
              <a:ext uri="{FF2B5EF4-FFF2-40B4-BE49-F238E27FC236}">
                <a16:creationId xmlns:a16="http://schemas.microsoft.com/office/drawing/2014/main" id="{45BE0DD4-2805-6BC5-C99C-A8727EAAA03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6200000">
            <a:off x="9378822" y="3261924"/>
            <a:ext cx="517783" cy="457202"/>
          </a:xfrm>
          <a:prstGeom prst="rect">
            <a:avLst/>
          </a:prstGeom>
        </p:spPr>
      </p:pic>
    </p:spTree>
    <p:extLst>
      <p:ext uri="{BB962C8B-B14F-4D97-AF65-F5344CB8AC3E}">
        <p14:creationId xmlns:p14="http://schemas.microsoft.com/office/powerpoint/2010/main" val="293514916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8CD66D96-8771-23E4-D79A-80BDA64EE658}"/>
              </a:ext>
            </a:extLst>
          </p:cNvPr>
          <p:cNvPicPr>
            <a:picLocks noChangeAspect="1"/>
          </p:cNvPicPr>
          <p:nvPr/>
        </p:nvPicPr>
        <p:blipFill>
          <a:blip r:embed="rId2"/>
          <a:stretch>
            <a:fillRect/>
          </a:stretch>
        </p:blipFill>
        <p:spPr>
          <a:xfrm>
            <a:off x="125412" y="76200"/>
            <a:ext cx="5284788" cy="658882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Gráfico 7" descr="Mano con dedo índice apuntando a la derecha con relleno sólido">
            <a:extLst>
              <a:ext uri="{FF2B5EF4-FFF2-40B4-BE49-F238E27FC236}">
                <a16:creationId xmlns:a16="http://schemas.microsoft.com/office/drawing/2014/main" id="{0092239D-0ABE-1A81-DB9D-B6538913F41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5400000">
            <a:off x="3703510" y="5846553"/>
            <a:ext cx="517783" cy="457202"/>
          </a:xfrm>
          <a:prstGeom prst="rect">
            <a:avLst/>
          </a:prstGeom>
        </p:spPr>
      </p:pic>
      <p:sp>
        <p:nvSpPr>
          <p:cNvPr id="9" name="CuadroTexto 8">
            <a:extLst>
              <a:ext uri="{FF2B5EF4-FFF2-40B4-BE49-F238E27FC236}">
                <a16:creationId xmlns:a16="http://schemas.microsoft.com/office/drawing/2014/main" id="{A2D36F5C-DD83-E7F7-21D8-90502398D97B}"/>
              </a:ext>
            </a:extLst>
          </p:cNvPr>
          <p:cNvSpPr txBox="1"/>
          <p:nvPr/>
        </p:nvSpPr>
        <p:spPr>
          <a:xfrm>
            <a:off x="2895600" y="5486400"/>
            <a:ext cx="2057400" cy="338554"/>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pPr marL="0" indent="0">
              <a:buNone/>
            </a:pPr>
            <a:r>
              <a:rPr lang="es-ES" sz="1600" dirty="0"/>
              <a:t>Clic en el botón: Close</a:t>
            </a:r>
            <a:endParaRPr lang="es-PE" sz="1600" dirty="0"/>
          </a:p>
        </p:txBody>
      </p:sp>
      <p:pic>
        <p:nvPicPr>
          <p:cNvPr id="11" name="Imagen 10">
            <a:extLst>
              <a:ext uri="{FF2B5EF4-FFF2-40B4-BE49-F238E27FC236}">
                <a16:creationId xmlns:a16="http://schemas.microsoft.com/office/drawing/2014/main" id="{4488391F-7445-4F9E-4888-8818B783C925}"/>
              </a:ext>
            </a:extLst>
          </p:cNvPr>
          <p:cNvPicPr>
            <a:picLocks noChangeAspect="1"/>
          </p:cNvPicPr>
          <p:nvPr/>
        </p:nvPicPr>
        <p:blipFill>
          <a:blip r:embed="rId5"/>
          <a:stretch>
            <a:fillRect/>
          </a:stretch>
        </p:blipFill>
        <p:spPr>
          <a:xfrm>
            <a:off x="5562600" y="1869098"/>
            <a:ext cx="6503988" cy="392210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6964254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esquinas redondeadas 1">
            <a:extLst>
              <a:ext uri="{FF2B5EF4-FFF2-40B4-BE49-F238E27FC236}">
                <a16:creationId xmlns:a16="http://schemas.microsoft.com/office/drawing/2014/main" id="{B7DB70FF-02E4-E6DB-5C49-80FE790466B7}"/>
              </a:ext>
            </a:extLst>
          </p:cNvPr>
          <p:cNvSpPr/>
          <p:nvPr/>
        </p:nvSpPr>
        <p:spPr>
          <a:xfrm>
            <a:off x="2362200" y="2786889"/>
            <a:ext cx="7751773" cy="643591"/>
          </a:xfrm>
          <a:prstGeom prst="roundRect">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a:noFill/>
          </a:ln>
          <a:effectLst>
            <a:glow rad="101600">
              <a:srgbClr val="F79646">
                <a:satMod val="175000"/>
                <a:alpha val="40000"/>
              </a:srgbClr>
            </a:glow>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algn="ctr">
              <a:buClrTx/>
            </a:pPr>
            <a:endParaRPr lang="es-ES" sz="3200" b="1" kern="1200" dirty="0">
              <a:solidFill>
                <a:prstClr val="white"/>
              </a:solidFill>
              <a:latin typeface="Calibri"/>
              <a:ea typeface="+mn-ea"/>
              <a:cs typeface="+mn-cs"/>
            </a:endParaRPr>
          </a:p>
          <a:p>
            <a:pPr algn="ctr">
              <a:buClrTx/>
            </a:pPr>
            <a:r>
              <a:rPr lang="es-ES" sz="3200" b="1" kern="1200" dirty="0">
                <a:solidFill>
                  <a:prstClr val="white"/>
                </a:solidFill>
                <a:latin typeface="Calibri"/>
                <a:ea typeface="+mn-ea"/>
                <a:cs typeface="+mn-cs"/>
              </a:rPr>
              <a:t>Copiar Y Pegar Objetos</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s-PE" sz="3200" b="1" i="0" u="none" strike="noStrike" kern="1200" cap="none" spc="0" normalizeH="0" baseline="0" noProof="0" dirty="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34022975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7264908" y="388620"/>
            <a:ext cx="4348916" cy="683895"/>
          </a:xfrm>
          <a:custGeom>
            <a:avLst/>
            <a:gdLst/>
            <a:ahLst/>
            <a:cxnLst/>
            <a:rect l="l" t="t" r="r" b="b"/>
            <a:pathLst>
              <a:path w="4368165" h="683894">
                <a:moveTo>
                  <a:pt x="4253611" y="0"/>
                </a:moveTo>
                <a:lnTo>
                  <a:pt x="114046" y="0"/>
                </a:lnTo>
                <a:lnTo>
                  <a:pt x="69596" y="9016"/>
                </a:lnTo>
                <a:lnTo>
                  <a:pt x="33400" y="33400"/>
                </a:lnTo>
                <a:lnTo>
                  <a:pt x="9017" y="69595"/>
                </a:lnTo>
                <a:lnTo>
                  <a:pt x="0" y="114045"/>
                </a:lnTo>
                <a:lnTo>
                  <a:pt x="0" y="569721"/>
                </a:lnTo>
                <a:lnTo>
                  <a:pt x="9017" y="614171"/>
                </a:lnTo>
                <a:lnTo>
                  <a:pt x="33400" y="650366"/>
                </a:lnTo>
                <a:lnTo>
                  <a:pt x="69596" y="674751"/>
                </a:lnTo>
                <a:lnTo>
                  <a:pt x="114046" y="683767"/>
                </a:lnTo>
                <a:lnTo>
                  <a:pt x="4253611" y="683767"/>
                </a:lnTo>
                <a:lnTo>
                  <a:pt x="4298061" y="674751"/>
                </a:lnTo>
                <a:lnTo>
                  <a:pt x="4334256" y="650366"/>
                </a:lnTo>
                <a:lnTo>
                  <a:pt x="4358640" y="614171"/>
                </a:lnTo>
                <a:lnTo>
                  <a:pt x="4367657" y="569721"/>
                </a:lnTo>
                <a:lnTo>
                  <a:pt x="4367657" y="114045"/>
                </a:lnTo>
                <a:lnTo>
                  <a:pt x="4358640" y="69595"/>
                </a:lnTo>
                <a:lnTo>
                  <a:pt x="4334256" y="33400"/>
                </a:lnTo>
                <a:lnTo>
                  <a:pt x="4298061" y="9016"/>
                </a:lnTo>
                <a:lnTo>
                  <a:pt x="4253611" y="0"/>
                </a:lnTo>
                <a:close/>
              </a:path>
            </a:pathLst>
          </a:custGeom>
          <a:solidFill>
            <a:srgbClr val="FAD12C"/>
          </a:solidFill>
        </p:spPr>
        <p:txBody>
          <a:bodyPr wrap="square" lIns="0" tIns="0" rIns="0" bIns="0" rtlCol="0"/>
          <a:lstStyle/>
          <a:p>
            <a:pPr algn="ctr"/>
            <a:endParaRPr dirty="0"/>
          </a:p>
        </p:txBody>
      </p:sp>
      <p:sp>
        <p:nvSpPr>
          <p:cNvPr id="3" name="object 3"/>
          <p:cNvSpPr txBox="1"/>
          <p:nvPr/>
        </p:nvSpPr>
        <p:spPr>
          <a:xfrm>
            <a:off x="8839200" y="534669"/>
            <a:ext cx="1295400" cy="382156"/>
          </a:xfrm>
          <a:prstGeom prst="rect">
            <a:avLst/>
          </a:prstGeom>
        </p:spPr>
        <p:txBody>
          <a:bodyPr vert="horz" wrap="square" lIns="0" tIns="12700" rIns="0" bIns="0" rtlCol="0">
            <a:spAutoFit/>
          </a:bodyPr>
          <a:lstStyle/>
          <a:p>
            <a:pPr marL="12700">
              <a:lnSpc>
                <a:spcPct val="100000"/>
              </a:lnSpc>
              <a:spcBef>
                <a:spcPts val="100"/>
              </a:spcBef>
            </a:pPr>
            <a:r>
              <a:rPr lang="es-PE" sz="2400" b="1" spc="-5" dirty="0">
                <a:solidFill>
                  <a:srgbClr val="1F3861"/>
                </a:solidFill>
                <a:latin typeface="Segoe UI"/>
                <a:cs typeface="Segoe UI"/>
              </a:rPr>
              <a:t>Sesió</a:t>
            </a:r>
            <a:r>
              <a:rPr sz="2400" b="1" spc="-5" dirty="0">
                <a:solidFill>
                  <a:srgbClr val="1F3861"/>
                </a:solidFill>
                <a:latin typeface="Segoe UI"/>
                <a:cs typeface="Segoe UI"/>
              </a:rPr>
              <a:t>n</a:t>
            </a:r>
            <a:r>
              <a:rPr sz="2400" b="1" spc="-180" dirty="0">
                <a:solidFill>
                  <a:srgbClr val="1F3861"/>
                </a:solidFill>
                <a:latin typeface="Segoe UI"/>
                <a:cs typeface="Segoe UI"/>
              </a:rPr>
              <a:t> </a:t>
            </a:r>
            <a:r>
              <a:rPr lang="es-PE" sz="2400" b="1" spc="-180" dirty="0">
                <a:solidFill>
                  <a:srgbClr val="1F3861"/>
                </a:solidFill>
                <a:latin typeface="Segoe UI"/>
                <a:cs typeface="Segoe UI"/>
              </a:rPr>
              <a:t>5</a:t>
            </a:r>
            <a:endParaRPr sz="2400" dirty="0">
              <a:latin typeface="Segoe UI"/>
              <a:cs typeface="Segoe UI"/>
            </a:endParaRPr>
          </a:p>
        </p:txBody>
      </p:sp>
      <p:pic>
        <p:nvPicPr>
          <p:cNvPr id="9" name="Imagen 8">
            <a:extLst>
              <a:ext uri="{FF2B5EF4-FFF2-40B4-BE49-F238E27FC236}">
                <a16:creationId xmlns:a16="http://schemas.microsoft.com/office/drawing/2014/main" id="{2078172E-C2B3-2F2E-287A-FD80FE8FC609}"/>
              </a:ext>
            </a:extLst>
          </p:cNvPr>
          <p:cNvPicPr>
            <a:picLocks noChangeAspect="1"/>
          </p:cNvPicPr>
          <p:nvPr/>
        </p:nvPicPr>
        <p:blipFill>
          <a:blip r:embed="rId2"/>
          <a:stretch>
            <a:fillRect/>
          </a:stretch>
        </p:blipFill>
        <p:spPr>
          <a:xfrm>
            <a:off x="1066800" y="-5499"/>
            <a:ext cx="2667000" cy="6858000"/>
          </a:xfrm>
          <a:prstGeom prst="rect">
            <a:avLst/>
          </a:prstGeom>
        </p:spPr>
      </p:pic>
      <p:sp>
        <p:nvSpPr>
          <p:cNvPr id="11" name="Rectángulo: esquinas redondeadas 10">
            <a:extLst>
              <a:ext uri="{FF2B5EF4-FFF2-40B4-BE49-F238E27FC236}">
                <a16:creationId xmlns:a16="http://schemas.microsoft.com/office/drawing/2014/main" id="{F1D41973-BE5E-BE8C-5B10-093BCC779452}"/>
              </a:ext>
            </a:extLst>
          </p:cNvPr>
          <p:cNvSpPr/>
          <p:nvPr/>
        </p:nvSpPr>
        <p:spPr>
          <a:xfrm>
            <a:off x="3201880" y="2588426"/>
            <a:ext cx="7751773" cy="643591"/>
          </a:xfrm>
          <a:prstGeom prst="roundRect">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a:noFill/>
          </a:ln>
          <a:effectLst>
            <a:glow rad="101600">
              <a:srgbClr val="F79646">
                <a:satMod val="175000"/>
                <a:alpha val="40000"/>
              </a:srgbClr>
            </a:glow>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algn="ctr">
              <a:buClrTx/>
            </a:pPr>
            <a:endParaRPr lang="es-ES" sz="3200" b="1" kern="1200" dirty="0">
              <a:solidFill>
                <a:prstClr val="white"/>
              </a:solidFill>
              <a:latin typeface="Calibri"/>
              <a:ea typeface="+mn-ea"/>
              <a:cs typeface="+mn-cs"/>
            </a:endParaRPr>
          </a:p>
          <a:p>
            <a:pPr algn="ctr">
              <a:buClrTx/>
            </a:pPr>
            <a:r>
              <a:rPr lang="es-ES" sz="3200" b="1" kern="1200" dirty="0">
                <a:solidFill>
                  <a:prstClr val="white"/>
                </a:solidFill>
                <a:latin typeface="Calibri"/>
                <a:ea typeface="+mn-ea"/>
                <a:cs typeface="+mn-cs"/>
              </a:rPr>
              <a:t>Método De Validación De Ingreso</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s-PE" sz="3200" b="1" i="0" u="none" strike="noStrike" kern="1200" cap="none" spc="0" normalizeH="0" baseline="0" noProof="0" dirty="0">
              <a:ln>
                <a:noFill/>
              </a:ln>
              <a:solidFill>
                <a:prstClr val="white"/>
              </a:solidFill>
              <a:effectLst/>
              <a:uLnTx/>
              <a:uFillTx/>
              <a:latin typeface="Calibri"/>
              <a:ea typeface="+mn-ea"/>
              <a:cs typeface="+mn-cs"/>
            </a:endParaRPr>
          </a:p>
        </p:txBody>
      </p:sp>
      <p:sp>
        <p:nvSpPr>
          <p:cNvPr id="12" name="Rectángulo: esquinas redondeadas 11">
            <a:extLst>
              <a:ext uri="{FF2B5EF4-FFF2-40B4-BE49-F238E27FC236}">
                <a16:creationId xmlns:a16="http://schemas.microsoft.com/office/drawing/2014/main" id="{622403BB-E553-A07D-E930-6991E17D6C44}"/>
              </a:ext>
            </a:extLst>
          </p:cNvPr>
          <p:cNvSpPr/>
          <p:nvPr/>
        </p:nvSpPr>
        <p:spPr>
          <a:xfrm>
            <a:off x="3200400" y="3276600"/>
            <a:ext cx="7751773" cy="643591"/>
          </a:xfrm>
          <a:prstGeom prst="roundRect">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a:noFill/>
          </a:ln>
          <a:effectLst>
            <a:glow rad="101600">
              <a:srgbClr val="F79646">
                <a:satMod val="175000"/>
                <a:alpha val="40000"/>
              </a:srgbClr>
            </a:glow>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algn="ctr">
              <a:buClrTx/>
            </a:pPr>
            <a:endParaRPr lang="es-ES" sz="3200" b="1" kern="1200" dirty="0">
              <a:solidFill>
                <a:prstClr val="white"/>
              </a:solidFill>
              <a:latin typeface="Calibri"/>
              <a:ea typeface="+mn-ea"/>
              <a:cs typeface="+mn-cs"/>
            </a:endParaRPr>
          </a:p>
          <a:p>
            <a:pPr algn="ctr">
              <a:buClrTx/>
            </a:pPr>
            <a:r>
              <a:rPr lang="es-ES" sz="3200" b="1" kern="1200" dirty="0">
                <a:solidFill>
                  <a:prstClr val="white"/>
                </a:solidFill>
                <a:latin typeface="Calibri"/>
                <a:ea typeface="+mn-ea"/>
                <a:cs typeface="+mn-cs"/>
              </a:rPr>
              <a:t>Código Del Botón Registrar</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s-PE" sz="3200" b="1" i="0" u="none" strike="noStrike" kern="1200" cap="none" spc="0" normalizeH="0" baseline="0" noProof="0" dirty="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318458704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5F5695E9-F3D4-A488-6A20-ABC0484D73E8}"/>
              </a:ext>
            </a:extLst>
          </p:cNvPr>
          <p:cNvPicPr>
            <a:picLocks noChangeAspect="1"/>
          </p:cNvPicPr>
          <p:nvPr/>
        </p:nvPicPr>
        <p:blipFill>
          <a:blip r:embed="rId2"/>
          <a:stretch>
            <a:fillRect/>
          </a:stretch>
        </p:blipFill>
        <p:spPr>
          <a:xfrm>
            <a:off x="1171290" y="990600"/>
            <a:ext cx="9496710" cy="5715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 name="Gráfico 3" descr="Mano con dedo índice apuntando a la derecha con relleno sólido">
            <a:extLst>
              <a:ext uri="{FF2B5EF4-FFF2-40B4-BE49-F238E27FC236}">
                <a16:creationId xmlns:a16="http://schemas.microsoft.com/office/drawing/2014/main" id="{3F80156A-5547-6FF2-E3E7-FA1BB54A069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6200000">
            <a:off x="6065710" y="2849690"/>
            <a:ext cx="517783" cy="457202"/>
          </a:xfrm>
          <a:prstGeom prst="rect">
            <a:avLst/>
          </a:prstGeom>
        </p:spPr>
      </p:pic>
      <p:sp>
        <p:nvSpPr>
          <p:cNvPr id="5" name="CuadroTexto 4">
            <a:extLst>
              <a:ext uri="{FF2B5EF4-FFF2-40B4-BE49-F238E27FC236}">
                <a16:creationId xmlns:a16="http://schemas.microsoft.com/office/drawing/2014/main" id="{EA910999-11AA-07E4-F709-5F61AA4279F0}"/>
              </a:ext>
            </a:extLst>
          </p:cNvPr>
          <p:cNvSpPr txBox="1"/>
          <p:nvPr/>
        </p:nvSpPr>
        <p:spPr>
          <a:xfrm>
            <a:off x="4724400" y="3319046"/>
            <a:ext cx="3352800" cy="338554"/>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pPr marL="0" indent="0">
              <a:buNone/>
            </a:pPr>
            <a:r>
              <a:rPr lang="es-ES" sz="1600" dirty="0"/>
              <a:t>Seleccionar los objetos con: Ctrl + Clic</a:t>
            </a:r>
            <a:endParaRPr lang="es-PE" sz="1600" dirty="0"/>
          </a:p>
        </p:txBody>
      </p:sp>
      <p:pic>
        <p:nvPicPr>
          <p:cNvPr id="6" name="Gráfico 5" descr="Mano con dedo índice apuntando a la derecha con relleno sólido">
            <a:extLst>
              <a:ext uri="{FF2B5EF4-FFF2-40B4-BE49-F238E27FC236}">
                <a16:creationId xmlns:a16="http://schemas.microsoft.com/office/drawing/2014/main" id="{4E5C3C70-A452-349A-3489-13A972177D5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a:off x="3050001" y="6248398"/>
            <a:ext cx="517783" cy="457202"/>
          </a:xfrm>
          <a:prstGeom prst="rect">
            <a:avLst/>
          </a:prstGeom>
        </p:spPr>
      </p:pic>
      <p:sp>
        <p:nvSpPr>
          <p:cNvPr id="7" name="CuadroTexto 6">
            <a:extLst>
              <a:ext uri="{FF2B5EF4-FFF2-40B4-BE49-F238E27FC236}">
                <a16:creationId xmlns:a16="http://schemas.microsoft.com/office/drawing/2014/main" id="{E2071453-FFAA-CC59-A9BC-84F131A37B73}"/>
              </a:ext>
            </a:extLst>
          </p:cNvPr>
          <p:cNvSpPr txBox="1"/>
          <p:nvPr/>
        </p:nvSpPr>
        <p:spPr>
          <a:xfrm>
            <a:off x="3516292" y="6295448"/>
            <a:ext cx="2122508" cy="338554"/>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pPr marL="0" indent="0">
              <a:buNone/>
            </a:pPr>
            <a:r>
              <a:rPr lang="es-ES" sz="1600" dirty="0"/>
              <a:t>Objetos seleccionados</a:t>
            </a:r>
            <a:endParaRPr lang="es-PE" sz="1600" dirty="0"/>
          </a:p>
        </p:txBody>
      </p:sp>
    </p:spTree>
    <p:extLst>
      <p:ext uri="{BB962C8B-B14F-4D97-AF65-F5344CB8AC3E}">
        <p14:creationId xmlns:p14="http://schemas.microsoft.com/office/powerpoint/2010/main" val="78066885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6282C11A-9A67-2F9B-0C55-D6ED07826935}"/>
              </a:ext>
            </a:extLst>
          </p:cNvPr>
          <p:cNvPicPr>
            <a:picLocks noChangeAspect="1"/>
          </p:cNvPicPr>
          <p:nvPr/>
        </p:nvPicPr>
        <p:blipFill>
          <a:blip r:embed="rId2"/>
          <a:stretch>
            <a:fillRect/>
          </a:stretch>
        </p:blipFill>
        <p:spPr>
          <a:xfrm>
            <a:off x="1600200" y="76200"/>
            <a:ext cx="7212597" cy="66294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 name="Gráfico 3" descr="Mano con dedo índice apuntando a la derecha con relleno sólido">
            <a:extLst>
              <a:ext uri="{FF2B5EF4-FFF2-40B4-BE49-F238E27FC236}">
                <a16:creationId xmlns:a16="http://schemas.microsoft.com/office/drawing/2014/main" id="{C561039C-2E02-01BF-C4AD-B4953E39F0D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6200000">
            <a:off x="3677107" y="1173290"/>
            <a:ext cx="517783" cy="457202"/>
          </a:xfrm>
          <a:prstGeom prst="rect">
            <a:avLst/>
          </a:prstGeom>
        </p:spPr>
      </p:pic>
      <p:sp>
        <p:nvSpPr>
          <p:cNvPr id="5" name="CuadroTexto 4">
            <a:extLst>
              <a:ext uri="{FF2B5EF4-FFF2-40B4-BE49-F238E27FC236}">
                <a16:creationId xmlns:a16="http://schemas.microsoft.com/office/drawing/2014/main" id="{133BDAE4-DD7E-22D2-2CE3-C81594340770}"/>
              </a:ext>
            </a:extLst>
          </p:cNvPr>
          <p:cNvSpPr txBox="1"/>
          <p:nvPr/>
        </p:nvSpPr>
        <p:spPr>
          <a:xfrm>
            <a:off x="2869197" y="1625025"/>
            <a:ext cx="2209800" cy="584775"/>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pPr marL="0" indent="0">
              <a:buNone/>
            </a:pPr>
            <a:r>
              <a:rPr lang="es-ES" sz="1600" dirty="0"/>
              <a:t>Clic derecho, sobre los objetos seleccionados</a:t>
            </a:r>
            <a:endParaRPr lang="es-PE" sz="1600" dirty="0"/>
          </a:p>
        </p:txBody>
      </p:sp>
      <p:pic>
        <p:nvPicPr>
          <p:cNvPr id="6" name="Gráfico 5" descr="Mano con dedo índice apuntando a la derecha con relleno sólido">
            <a:extLst>
              <a:ext uri="{FF2B5EF4-FFF2-40B4-BE49-F238E27FC236}">
                <a16:creationId xmlns:a16="http://schemas.microsoft.com/office/drawing/2014/main" id="{421B6647-A170-5C35-3EC7-4D0BD10AE7E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5400000">
            <a:off x="4515307" y="4669800"/>
            <a:ext cx="517783" cy="457202"/>
          </a:xfrm>
          <a:prstGeom prst="rect">
            <a:avLst/>
          </a:prstGeom>
        </p:spPr>
      </p:pic>
      <p:sp>
        <p:nvSpPr>
          <p:cNvPr id="7" name="CuadroTexto 6">
            <a:extLst>
              <a:ext uri="{FF2B5EF4-FFF2-40B4-BE49-F238E27FC236}">
                <a16:creationId xmlns:a16="http://schemas.microsoft.com/office/drawing/2014/main" id="{9DBDF9D3-2768-6F14-DB5D-8B87B86CD66C}"/>
              </a:ext>
            </a:extLst>
          </p:cNvPr>
          <p:cNvSpPr txBox="1"/>
          <p:nvPr/>
        </p:nvSpPr>
        <p:spPr>
          <a:xfrm>
            <a:off x="3707397" y="4309647"/>
            <a:ext cx="2895600" cy="338554"/>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pPr marL="0" indent="0">
              <a:buNone/>
            </a:pPr>
            <a:r>
              <a:rPr lang="es-ES" sz="1600" dirty="0"/>
              <a:t>Clic en la opción: Copy (Ctrl+ C)</a:t>
            </a:r>
            <a:endParaRPr lang="es-PE" sz="1600" dirty="0"/>
          </a:p>
        </p:txBody>
      </p:sp>
    </p:spTree>
    <p:extLst>
      <p:ext uri="{BB962C8B-B14F-4D97-AF65-F5344CB8AC3E}">
        <p14:creationId xmlns:p14="http://schemas.microsoft.com/office/powerpoint/2010/main" val="25888194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5D22B988-4377-196E-9C9B-9B9A94BD41B5}"/>
              </a:ext>
            </a:extLst>
          </p:cNvPr>
          <p:cNvPicPr>
            <a:picLocks noChangeAspect="1"/>
          </p:cNvPicPr>
          <p:nvPr/>
        </p:nvPicPr>
        <p:blipFill>
          <a:blip r:embed="rId2"/>
          <a:stretch>
            <a:fillRect/>
          </a:stretch>
        </p:blipFill>
        <p:spPr>
          <a:xfrm>
            <a:off x="1368349" y="990600"/>
            <a:ext cx="9528251" cy="5715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3" name="Gráfico 2" descr="Mano con dedo índice apuntando a la derecha con relleno sólido">
            <a:extLst>
              <a:ext uri="{FF2B5EF4-FFF2-40B4-BE49-F238E27FC236}">
                <a16:creationId xmlns:a16="http://schemas.microsoft.com/office/drawing/2014/main" id="{D90E77B1-0F77-28D3-D5D5-A0A6E21E3A0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6200000">
            <a:off x="8656510" y="1224665"/>
            <a:ext cx="517783" cy="457202"/>
          </a:xfrm>
          <a:prstGeom prst="rect">
            <a:avLst/>
          </a:prstGeom>
        </p:spPr>
      </p:pic>
      <p:sp>
        <p:nvSpPr>
          <p:cNvPr id="4" name="CuadroTexto 3">
            <a:extLst>
              <a:ext uri="{FF2B5EF4-FFF2-40B4-BE49-F238E27FC236}">
                <a16:creationId xmlns:a16="http://schemas.microsoft.com/office/drawing/2014/main" id="{25607753-36B4-D644-6F6A-8555011207DE}"/>
              </a:ext>
            </a:extLst>
          </p:cNvPr>
          <p:cNvSpPr txBox="1"/>
          <p:nvPr/>
        </p:nvSpPr>
        <p:spPr>
          <a:xfrm>
            <a:off x="7924800" y="1676400"/>
            <a:ext cx="2667000" cy="338554"/>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pPr marL="0" indent="0">
              <a:buNone/>
            </a:pPr>
            <a:r>
              <a:rPr lang="es-ES" sz="1600" dirty="0"/>
              <a:t>Clic derecho, sobre el Jpanel1</a:t>
            </a:r>
            <a:endParaRPr lang="es-PE" sz="1600" dirty="0"/>
          </a:p>
        </p:txBody>
      </p:sp>
      <p:pic>
        <p:nvPicPr>
          <p:cNvPr id="5" name="Gráfico 4" descr="Mano con dedo índice apuntando a la derecha con relleno sólido">
            <a:extLst>
              <a:ext uri="{FF2B5EF4-FFF2-40B4-BE49-F238E27FC236}">
                <a16:creationId xmlns:a16="http://schemas.microsoft.com/office/drawing/2014/main" id="{CE8A2055-070C-4618-FCD9-D6B473F8ED3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5400000">
            <a:off x="5379910" y="5379907"/>
            <a:ext cx="517783" cy="457202"/>
          </a:xfrm>
          <a:prstGeom prst="rect">
            <a:avLst/>
          </a:prstGeom>
        </p:spPr>
      </p:pic>
      <p:sp>
        <p:nvSpPr>
          <p:cNvPr id="6" name="CuadroTexto 5">
            <a:extLst>
              <a:ext uri="{FF2B5EF4-FFF2-40B4-BE49-F238E27FC236}">
                <a16:creationId xmlns:a16="http://schemas.microsoft.com/office/drawing/2014/main" id="{A12D5219-2877-1759-EEB2-8283BF075D32}"/>
              </a:ext>
            </a:extLst>
          </p:cNvPr>
          <p:cNvSpPr txBox="1"/>
          <p:nvPr/>
        </p:nvSpPr>
        <p:spPr>
          <a:xfrm>
            <a:off x="4572000" y="5019754"/>
            <a:ext cx="2895600" cy="338554"/>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pPr marL="0" indent="0">
              <a:buNone/>
            </a:pPr>
            <a:r>
              <a:rPr lang="es-ES" sz="1600" dirty="0"/>
              <a:t>Clic en la opción: Paste (Ctrl+ V)</a:t>
            </a:r>
            <a:endParaRPr lang="es-PE" sz="1600" dirty="0"/>
          </a:p>
        </p:txBody>
      </p:sp>
    </p:spTree>
    <p:extLst>
      <p:ext uri="{BB962C8B-B14F-4D97-AF65-F5344CB8AC3E}">
        <p14:creationId xmlns:p14="http://schemas.microsoft.com/office/powerpoint/2010/main" val="241071210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D72B26D2-750F-D4C4-706C-00A1241A05DC}"/>
              </a:ext>
            </a:extLst>
          </p:cNvPr>
          <p:cNvPicPr>
            <a:picLocks noChangeAspect="1"/>
          </p:cNvPicPr>
          <p:nvPr/>
        </p:nvPicPr>
        <p:blipFill>
          <a:blip r:embed="rId2"/>
          <a:stretch>
            <a:fillRect/>
          </a:stretch>
        </p:blipFill>
        <p:spPr>
          <a:xfrm>
            <a:off x="1524000" y="978700"/>
            <a:ext cx="9310688" cy="578405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 name="Gráfico 3" descr="Mano con dedo índice apuntando a la derecha con relleno sólido">
            <a:extLst>
              <a:ext uri="{FF2B5EF4-FFF2-40B4-BE49-F238E27FC236}">
                <a16:creationId xmlns:a16="http://schemas.microsoft.com/office/drawing/2014/main" id="{A661C616-3238-493F-A7A0-32E414266F7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6200000">
            <a:off x="5684710" y="3129665"/>
            <a:ext cx="517783" cy="457202"/>
          </a:xfrm>
          <a:prstGeom prst="rect">
            <a:avLst/>
          </a:prstGeom>
        </p:spPr>
      </p:pic>
      <p:sp>
        <p:nvSpPr>
          <p:cNvPr id="5" name="CuadroTexto 4">
            <a:extLst>
              <a:ext uri="{FF2B5EF4-FFF2-40B4-BE49-F238E27FC236}">
                <a16:creationId xmlns:a16="http://schemas.microsoft.com/office/drawing/2014/main" id="{4A462477-EC2B-B360-D015-350F9C590688}"/>
              </a:ext>
            </a:extLst>
          </p:cNvPr>
          <p:cNvSpPr txBox="1"/>
          <p:nvPr/>
        </p:nvSpPr>
        <p:spPr>
          <a:xfrm>
            <a:off x="4953000" y="3581400"/>
            <a:ext cx="2286000" cy="584775"/>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pPr marL="0" indent="0">
              <a:buNone/>
            </a:pPr>
            <a:r>
              <a:rPr lang="es-ES" sz="1600" dirty="0"/>
              <a:t>Modificar el texto por: Apellido Paterno</a:t>
            </a:r>
            <a:endParaRPr lang="es-PE" sz="1600" dirty="0"/>
          </a:p>
        </p:txBody>
      </p:sp>
      <p:pic>
        <p:nvPicPr>
          <p:cNvPr id="6" name="Gráfico 5" descr="Mano con dedo índice apuntando a la derecha con relleno sólido">
            <a:extLst>
              <a:ext uri="{FF2B5EF4-FFF2-40B4-BE49-F238E27FC236}">
                <a16:creationId xmlns:a16="http://schemas.microsoft.com/office/drawing/2014/main" id="{97997C8C-4FC7-06CC-2C9F-51AA0B230F5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a:off x="7620000" y="2654749"/>
            <a:ext cx="517783" cy="457202"/>
          </a:xfrm>
          <a:prstGeom prst="rect">
            <a:avLst/>
          </a:prstGeom>
        </p:spPr>
      </p:pic>
      <p:sp>
        <p:nvSpPr>
          <p:cNvPr id="7" name="CuadroTexto 6">
            <a:extLst>
              <a:ext uri="{FF2B5EF4-FFF2-40B4-BE49-F238E27FC236}">
                <a16:creationId xmlns:a16="http://schemas.microsoft.com/office/drawing/2014/main" id="{63ABBE99-3E4A-C5A5-6212-B9747FBD65B2}"/>
              </a:ext>
            </a:extLst>
          </p:cNvPr>
          <p:cNvSpPr txBox="1"/>
          <p:nvPr/>
        </p:nvSpPr>
        <p:spPr>
          <a:xfrm>
            <a:off x="8086291" y="2590800"/>
            <a:ext cx="2362200" cy="584775"/>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pPr marL="0" indent="0">
              <a:buNone/>
            </a:pPr>
            <a:r>
              <a:rPr lang="es-ES" sz="1600" dirty="0"/>
              <a:t>Modificar el nombre del objeto por: Jtpaterno</a:t>
            </a:r>
            <a:endParaRPr lang="es-PE" sz="1600" dirty="0"/>
          </a:p>
        </p:txBody>
      </p:sp>
    </p:spTree>
    <p:extLst>
      <p:ext uri="{BB962C8B-B14F-4D97-AF65-F5344CB8AC3E}">
        <p14:creationId xmlns:p14="http://schemas.microsoft.com/office/powerpoint/2010/main" val="323019126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F3708A08-B52D-B93D-4EC1-5C9526C59EC7}"/>
              </a:ext>
            </a:extLst>
          </p:cNvPr>
          <p:cNvPicPr>
            <a:picLocks noChangeAspect="1"/>
          </p:cNvPicPr>
          <p:nvPr/>
        </p:nvPicPr>
        <p:blipFill>
          <a:blip r:embed="rId2"/>
          <a:stretch>
            <a:fillRect/>
          </a:stretch>
        </p:blipFill>
        <p:spPr>
          <a:xfrm>
            <a:off x="350378" y="76200"/>
            <a:ext cx="6191250" cy="215265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 name="Imagen 4">
            <a:extLst>
              <a:ext uri="{FF2B5EF4-FFF2-40B4-BE49-F238E27FC236}">
                <a16:creationId xmlns:a16="http://schemas.microsoft.com/office/drawing/2014/main" id="{2076A1A8-C7D9-208E-09B5-A9BC6BF73AA7}"/>
              </a:ext>
            </a:extLst>
          </p:cNvPr>
          <p:cNvPicPr>
            <a:picLocks noChangeAspect="1"/>
          </p:cNvPicPr>
          <p:nvPr/>
        </p:nvPicPr>
        <p:blipFill>
          <a:blip r:embed="rId3"/>
          <a:stretch>
            <a:fillRect/>
          </a:stretch>
        </p:blipFill>
        <p:spPr>
          <a:xfrm>
            <a:off x="6674978" y="76200"/>
            <a:ext cx="2011822" cy="215265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21" name="Imagen 20">
            <a:extLst>
              <a:ext uri="{FF2B5EF4-FFF2-40B4-BE49-F238E27FC236}">
                <a16:creationId xmlns:a16="http://schemas.microsoft.com/office/drawing/2014/main" id="{EAFCF3A8-BAD3-EF81-202A-06E5237387E4}"/>
              </a:ext>
            </a:extLst>
          </p:cNvPr>
          <p:cNvPicPr>
            <a:picLocks noChangeAspect="1"/>
          </p:cNvPicPr>
          <p:nvPr/>
        </p:nvPicPr>
        <p:blipFill>
          <a:blip r:embed="rId4"/>
          <a:stretch>
            <a:fillRect/>
          </a:stretch>
        </p:blipFill>
        <p:spPr>
          <a:xfrm>
            <a:off x="350378" y="2327596"/>
            <a:ext cx="11689222" cy="270160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22" name="Gráfico 21" descr="Mano con dedo índice apuntando a la derecha con relleno sólido">
            <a:extLst>
              <a:ext uri="{FF2B5EF4-FFF2-40B4-BE49-F238E27FC236}">
                <a16:creationId xmlns:a16="http://schemas.microsoft.com/office/drawing/2014/main" id="{0E3996E6-95CF-C31E-AE61-15FA60A3765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6200000">
            <a:off x="3894009" y="4116790"/>
            <a:ext cx="517783" cy="457202"/>
          </a:xfrm>
          <a:prstGeom prst="rect">
            <a:avLst/>
          </a:prstGeom>
        </p:spPr>
      </p:pic>
      <p:sp>
        <p:nvSpPr>
          <p:cNvPr id="23" name="CuadroTexto 22">
            <a:extLst>
              <a:ext uri="{FF2B5EF4-FFF2-40B4-BE49-F238E27FC236}">
                <a16:creationId xmlns:a16="http://schemas.microsoft.com/office/drawing/2014/main" id="{16DB91C9-BFE5-004F-5DFA-0AC840AC368C}"/>
              </a:ext>
            </a:extLst>
          </p:cNvPr>
          <p:cNvSpPr txBox="1"/>
          <p:nvPr/>
        </p:nvSpPr>
        <p:spPr>
          <a:xfrm>
            <a:off x="2743200" y="4568525"/>
            <a:ext cx="2819400" cy="338554"/>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pPr marL="0" indent="0">
              <a:buNone/>
            </a:pPr>
            <a:r>
              <a:rPr lang="es-ES" sz="1600" dirty="0"/>
              <a:t>Agregar los siguientes objetos</a:t>
            </a:r>
            <a:endParaRPr lang="es-PE" sz="1600" dirty="0"/>
          </a:p>
        </p:txBody>
      </p:sp>
      <p:pic>
        <p:nvPicPr>
          <p:cNvPr id="25" name="Imagen 24">
            <a:extLst>
              <a:ext uri="{FF2B5EF4-FFF2-40B4-BE49-F238E27FC236}">
                <a16:creationId xmlns:a16="http://schemas.microsoft.com/office/drawing/2014/main" id="{C80FA9E4-92AB-667D-8088-BCD0F85D45DB}"/>
              </a:ext>
            </a:extLst>
          </p:cNvPr>
          <p:cNvPicPr>
            <a:picLocks noChangeAspect="1"/>
          </p:cNvPicPr>
          <p:nvPr/>
        </p:nvPicPr>
        <p:blipFill>
          <a:blip r:embed="rId7"/>
          <a:stretch>
            <a:fillRect/>
          </a:stretch>
        </p:blipFill>
        <p:spPr>
          <a:xfrm>
            <a:off x="10152169" y="3684947"/>
            <a:ext cx="1887431" cy="309685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26" name="Gráfico 25" descr="Mano con dedo índice apuntando a la derecha con relleno sólido">
            <a:extLst>
              <a:ext uri="{FF2B5EF4-FFF2-40B4-BE49-F238E27FC236}">
                <a16:creationId xmlns:a16="http://schemas.microsoft.com/office/drawing/2014/main" id="{D41B235A-3003-F722-6458-D8CF80CF9A5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074017" y="5638798"/>
            <a:ext cx="517783" cy="457202"/>
          </a:xfrm>
          <a:prstGeom prst="rect">
            <a:avLst/>
          </a:prstGeom>
        </p:spPr>
      </p:pic>
      <p:sp>
        <p:nvSpPr>
          <p:cNvPr id="27" name="CuadroTexto 26">
            <a:extLst>
              <a:ext uri="{FF2B5EF4-FFF2-40B4-BE49-F238E27FC236}">
                <a16:creationId xmlns:a16="http://schemas.microsoft.com/office/drawing/2014/main" id="{F8AAF6AC-023D-E09F-A59B-950433C17FD5}"/>
              </a:ext>
            </a:extLst>
          </p:cNvPr>
          <p:cNvSpPr txBox="1"/>
          <p:nvPr/>
        </p:nvSpPr>
        <p:spPr>
          <a:xfrm>
            <a:off x="7908671" y="5698122"/>
            <a:ext cx="2188652" cy="338554"/>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pPr marL="0" indent="0">
              <a:buNone/>
            </a:pPr>
            <a:r>
              <a:rPr lang="es-ES" sz="1600" dirty="0"/>
              <a:t>Nombre de los objetos</a:t>
            </a:r>
            <a:endParaRPr lang="es-PE" sz="1600" dirty="0"/>
          </a:p>
        </p:txBody>
      </p:sp>
    </p:spTree>
    <p:extLst>
      <p:ext uri="{BB962C8B-B14F-4D97-AF65-F5344CB8AC3E}">
        <p14:creationId xmlns:p14="http://schemas.microsoft.com/office/powerpoint/2010/main" val="124082744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esquinas redondeadas 1">
            <a:extLst>
              <a:ext uri="{FF2B5EF4-FFF2-40B4-BE49-F238E27FC236}">
                <a16:creationId xmlns:a16="http://schemas.microsoft.com/office/drawing/2014/main" id="{CF3CFEB4-49F6-6CD0-1A88-0BBCA140B0E0}"/>
              </a:ext>
            </a:extLst>
          </p:cNvPr>
          <p:cNvSpPr/>
          <p:nvPr/>
        </p:nvSpPr>
        <p:spPr>
          <a:xfrm>
            <a:off x="2438400" y="2895600"/>
            <a:ext cx="7751773" cy="643591"/>
          </a:xfrm>
          <a:prstGeom prst="roundRect">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a:noFill/>
          </a:ln>
          <a:effectLst>
            <a:glow rad="101600">
              <a:srgbClr val="F79646">
                <a:satMod val="175000"/>
                <a:alpha val="40000"/>
              </a:srgbClr>
            </a:glow>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algn="ctr">
              <a:buClrTx/>
            </a:pPr>
            <a:endParaRPr lang="es-ES" sz="3200" b="1" kern="1200" dirty="0">
              <a:solidFill>
                <a:prstClr val="white"/>
              </a:solidFill>
              <a:latin typeface="Calibri"/>
              <a:ea typeface="+mn-ea"/>
              <a:cs typeface="+mn-cs"/>
            </a:endParaRPr>
          </a:p>
          <a:p>
            <a:pPr algn="ctr">
              <a:buClrTx/>
            </a:pPr>
            <a:r>
              <a:rPr lang="es-ES" sz="3200" b="1" kern="1200" dirty="0">
                <a:solidFill>
                  <a:prstClr val="white"/>
                </a:solidFill>
                <a:latin typeface="Calibri"/>
                <a:ea typeface="+mn-ea"/>
                <a:cs typeface="+mn-cs"/>
              </a:rPr>
              <a:t>Agregar Un JComboBox</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s-PE" sz="3200" b="1" i="0" u="none" strike="noStrike" kern="1200" cap="none" spc="0" normalizeH="0" baseline="0" noProof="0" dirty="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91659814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3E5340E2-2895-4202-7E49-DE8AE80F0FD8}"/>
              </a:ext>
            </a:extLst>
          </p:cNvPr>
          <p:cNvSpPr txBox="1"/>
          <p:nvPr/>
        </p:nvSpPr>
        <p:spPr>
          <a:xfrm>
            <a:off x="76200" y="624007"/>
            <a:ext cx="8839200" cy="1661993"/>
          </a:xfrm>
          <a:prstGeom prst="rect">
            <a:avLst/>
          </a:prstGeom>
          <a:noFill/>
        </p:spPr>
        <p:txBody>
          <a:bodyPr wrap="square">
            <a:spAutoFit/>
          </a:bodyPr>
          <a:lstStyle/>
          <a:p>
            <a:pPr marL="285750" indent="-285750" algn="just">
              <a:buFont typeface="Wingdings" panose="05000000000000000000" pitchFamily="2" charset="2"/>
              <a:buChar char="q"/>
            </a:pPr>
            <a:r>
              <a:rPr lang="es-ES" b="1" dirty="0"/>
              <a:t>En Java, Un JComboBox es una clase proporcionada por la plataforma Java Swing que se utiliza para crear un componente desplegable en una interfaz de usuario.</a:t>
            </a:r>
          </a:p>
          <a:p>
            <a:pPr marL="285750" indent="-285750" algn="just">
              <a:buFont typeface="Wingdings" panose="05000000000000000000" pitchFamily="2" charset="2"/>
              <a:buChar char="q"/>
            </a:pPr>
            <a:endParaRPr lang="es-ES" sz="1200" b="1" dirty="0"/>
          </a:p>
          <a:p>
            <a:pPr marL="285750" indent="-285750" algn="just">
              <a:buFont typeface="Wingdings" panose="05000000000000000000" pitchFamily="2" charset="2"/>
              <a:buChar char="q"/>
            </a:pPr>
            <a:r>
              <a:rPr lang="es-ES" b="1" dirty="0"/>
              <a:t>Un JComboBox combina una lista desplegable con un campo de texto editable, lo que permite al usuario seleccionar un elemento de una lista predeterminada o ingresar su propio valor.</a:t>
            </a:r>
            <a:endParaRPr lang="es-PE" b="1" dirty="0"/>
          </a:p>
        </p:txBody>
      </p:sp>
      <p:pic>
        <p:nvPicPr>
          <p:cNvPr id="5" name="Imagen 4">
            <a:extLst>
              <a:ext uri="{FF2B5EF4-FFF2-40B4-BE49-F238E27FC236}">
                <a16:creationId xmlns:a16="http://schemas.microsoft.com/office/drawing/2014/main" id="{584DDE43-187C-4EF7-898D-39C6E7B0F4C0}"/>
              </a:ext>
            </a:extLst>
          </p:cNvPr>
          <p:cNvPicPr>
            <a:picLocks noChangeAspect="1"/>
          </p:cNvPicPr>
          <p:nvPr/>
        </p:nvPicPr>
        <p:blipFill>
          <a:blip r:embed="rId2"/>
          <a:stretch>
            <a:fillRect/>
          </a:stretch>
        </p:blipFill>
        <p:spPr>
          <a:xfrm>
            <a:off x="355600" y="2438400"/>
            <a:ext cx="11455400" cy="3429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Gráfico 5" descr="Mano con dedo índice apuntando a la derecha con relleno sólido">
            <a:extLst>
              <a:ext uri="{FF2B5EF4-FFF2-40B4-BE49-F238E27FC236}">
                <a16:creationId xmlns:a16="http://schemas.microsoft.com/office/drawing/2014/main" id="{9A30D75D-5E69-E3C9-ABE3-76CF3739684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6200000">
            <a:off x="10599609" y="3967865"/>
            <a:ext cx="517783" cy="457202"/>
          </a:xfrm>
          <a:prstGeom prst="rect">
            <a:avLst/>
          </a:prstGeom>
        </p:spPr>
      </p:pic>
      <p:sp>
        <p:nvSpPr>
          <p:cNvPr id="7" name="CuadroTexto 6">
            <a:extLst>
              <a:ext uri="{FF2B5EF4-FFF2-40B4-BE49-F238E27FC236}">
                <a16:creationId xmlns:a16="http://schemas.microsoft.com/office/drawing/2014/main" id="{9FC44428-CF5F-5B15-0E5A-804DB0E99696}"/>
              </a:ext>
            </a:extLst>
          </p:cNvPr>
          <p:cNvSpPr txBox="1"/>
          <p:nvPr/>
        </p:nvSpPr>
        <p:spPr>
          <a:xfrm>
            <a:off x="9982200" y="4419600"/>
            <a:ext cx="1981200" cy="338554"/>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pPr marL="0" indent="0">
              <a:buNone/>
            </a:pPr>
            <a:r>
              <a:rPr lang="es-ES" sz="1600" dirty="0"/>
              <a:t>Clic en: Combo Box</a:t>
            </a:r>
            <a:endParaRPr lang="es-PE" sz="1600" dirty="0"/>
          </a:p>
        </p:txBody>
      </p:sp>
    </p:spTree>
    <p:extLst>
      <p:ext uri="{BB962C8B-B14F-4D97-AF65-F5344CB8AC3E}">
        <p14:creationId xmlns:p14="http://schemas.microsoft.com/office/powerpoint/2010/main" val="12534306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66D82F69-E4D5-2843-4D43-835428422A24}"/>
              </a:ext>
            </a:extLst>
          </p:cNvPr>
          <p:cNvPicPr>
            <a:picLocks noChangeAspect="1"/>
          </p:cNvPicPr>
          <p:nvPr/>
        </p:nvPicPr>
        <p:blipFill>
          <a:blip r:embed="rId2"/>
          <a:stretch>
            <a:fillRect/>
          </a:stretch>
        </p:blipFill>
        <p:spPr>
          <a:xfrm>
            <a:off x="152400" y="990600"/>
            <a:ext cx="11811000" cy="24384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 name="Gráfico 3" descr="Mano con dedo índice apuntando a la derecha con relleno sólido">
            <a:extLst>
              <a:ext uri="{FF2B5EF4-FFF2-40B4-BE49-F238E27FC236}">
                <a16:creationId xmlns:a16="http://schemas.microsoft.com/office/drawing/2014/main" id="{848902E3-FECA-5C00-D684-5FA85B05A8D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6200000">
            <a:off x="11323510" y="1646107"/>
            <a:ext cx="517783" cy="457202"/>
          </a:xfrm>
          <a:prstGeom prst="rect">
            <a:avLst/>
          </a:prstGeom>
        </p:spPr>
      </p:pic>
      <p:sp>
        <p:nvSpPr>
          <p:cNvPr id="5" name="CuadroTexto 4">
            <a:extLst>
              <a:ext uri="{FF2B5EF4-FFF2-40B4-BE49-F238E27FC236}">
                <a16:creationId xmlns:a16="http://schemas.microsoft.com/office/drawing/2014/main" id="{80453D8D-DCE3-67B6-97B5-35CBC5F65137}"/>
              </a:ext>
            </a:extLst>
          </p:cNvPr>
          <p:cNvSpPr txBox="1"/>
          <p:nvPr/>
        </p:nvSpPr>
        <p:spPr>
          <a:xfrm>
            <a:off x="9906000" y="1874708"/>
            <a:ext cx="1447800" cy="338554"/>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pPr marL="0" indent="0">
              <a:buNone/>
            </a:pPr>
            <a:r>
              <a:rPr lang="es-ES" sz="1600" dirty="0"/>
              <a:t>Clic y arrastre</a:t>
            </a:r>
            <a:endParaRPr lang="es-PE" sz="1600" dirty="0"/>
          </a:p>
        </p:txBody>
      </p:sp>
      <p:cxnSp>
        <p:nvCxnSpPr>
          <p:cNvPr id="6" name="Conector recto de flecha 5">
            <a:extLst>
              <a:ext uri="{FF2B5EF4-FFF2-40B4-BE49-F238E27FC236}">
                <a16:creationId xmlns:a16="http://schemas.microsoft.com/office/drawing/2014/main" id="{BE01959F-0B4D-C659-B7AF-AD37BEEB1117}"/>
              </a:ext>
            </a:extLst>
          </p:cNvPr>
          <p:cNvCxnSpPr>
            <a:cxnSpLocks/>
          </p:cNvCxnSpPr>
          <p:nvPr/>
        </p:nvCxnSpPr>
        <p:spPr>
          <a:xfrm flipH="1">
            <a:off x="2590800" y="1615816"/>
            <a:ext cx="8686800" cy="127978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9" name="Imagen 8">
            <a:extLst>
              <a:ext uri="{FF2B5EF4-FFF2-40B4-BE49-F238E27FC236}">
                <a16:creationId xmlns:a16="http://schemas.microsoft.com/office/drawing/2014/main" id="{D7117000-C551-8CE7-8025-615D2AD267B2}"/>
              </a:ext>
            </a:extLst>
          </p:cNvPr>
          <p:cNvPicPr>
            <a:picLocks noChangeAspect="1"/>
          </p:cNvPicPr>
          <p:nvPr/>
        </p:nvPicPr>
        <p:blipFill>
          <a:blip r:embed="rId5"/>
          <a:stretch>
            <a:fillRect/>
          </a:stretch>
        </p:blipFill>
        <p:spPr>
          <a:xfrm>
            <a:off x="152400" y="3520816"/>
            <a:ext cx="10506075" cy="240982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 name="Gráfico 9" descr="Mano con dedo índice apuntando a la derecha con relleno sólido">
            <a:extLst>
              <a:ext uri="{FF2B5EF4-FFF2-40B4-BE49-F238E27FC236}">
                <a16:creationId xmlns:a16="http://schemas.microsoft.com/office/drawing/2014/main" id="{91FFF9E2-503F-57CB-EEFA-8D8E3882C58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6200000">
            <a:off x="3246309" y="5357568"/>
            <a:ext cx="517783" cy="457202"/>
          </a:xfrm>
          <a:prstGeom prst="rect">
            <a:avLst/>
          </a:prstGeom>
        </p:spPr>
      </p:pic>
      <p:sp>
        <p:nvSpPr>
          <p:cNvPr id="11" name="CuadroTexto 10">
            <a:extLst>
              <a:ext uri="{FF2B5EF4-FFF2-40B4-BE49-F238E27FC236}">
                <a16:creationId xmlns:a16="http://schemas.microsoft.com/office/drawing/2014/main" id="{A7D41728-BF65-E1E9-8576-81B2E93F96CB}"/>
              </a:ext>
            </a:extLst>
          </p:cNvPr>
          <p:cNvSpPr txBox="1"/>
          <p:nvPr/>
        </p:nvSpPr>
        <p:spPr>
          <a:xfrm>
            <a:off x="1295401" y="5452646"/>
            <a:ext cx="2057399" cy="338554"/>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pPr marL="0" indent="0">
              <a:buNone/>
            </a:pPr>
            <a:r>
              <a:rPr lang="es-ES" sz="1600" dirty="0"/>
              <a:t>JComboBox, agregado</a:t>
            </a:r>
            <a:endParaRPr lang="es-PE" sz="1600" dirty="0"/>
          </a:p>
        </p:txBody>
      </p:sp>
      <p:pic>
        <p:nvPicPr>
          <p:cNvPr id="13" name="Imagen 12">
            <a:extLst>
              <a:ext uri="{FF2B5EF4-FFF2-40B4-BE49-F238E27FC236}">
                <a16:creationId xmlns:a16="http://schemas.microsoft.com/office/drawing/2014/main" id="{CCBAC5A8-1940-C153-4C84-36CCF0F173FA}"/>
              </a:ext>
            </a:extLst>
          </p:cNvPr>
          <p:cNvPicPr>
            <a:picLocks noChangeAspect="1"/>
          </p:cNvPicPr>
          <p:nvPr/>
        </p:nvPicPr>
        <p:blipFill>
          <a:blip r:embed="rId6"/>
          <a:stretch>
            <a:fillRect/>
          </a:stretch>
        </p:blipFill>
        <p:spPr>
          <a:xfrm>
            <a:off x="9890890" y="3581400"/>
            <a:ext cx="2148710" cy="32004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4" name="Gráfico 13" descr="Mano con dedo índice apuntando a la derecha con relleno sólido">
            <a:extLst>
              <a:ext uri="{FF2B5EF4-FFF2-40B4-BE49-F238E27FC236}">
                <a16:creationId xmlns:a16="http://schemas.microsoft.com/office/drawing/2014/main" id="{239F75FB-DCEF-190E-97E9-ED3B1DB44CC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120909">
            <a:off x="9889384" y="6400800"/>
            <a:ext cx="517783" cy="457202"/>
          </a:xfrm>
          <a:prstGeom prst="rect">
            <a:avLst/>
          </a:prstGeom>
        </p:spPr>
      </p:pic>
      <p:sp>
        <p:nvSpPr>
          <p:cNvPr id="15" name="CuadroTexto 14">
            <a:extLst>
              <a:ext uri="{FF2B5EF4-FFF2-40B4-BE49-F238E27FC236}">
                <a16:creationId xmlns:a16="http://schemas.microsoft.com/office/drawing/2014/main" id="{805CFFB7-0302-EA66-605E-A78694C2C706}"/>
              </a:ext>
            </a:extLst>
          </p:cNvPr>
          <p:cNvSpPr txBox="1"/>
          <p:nvPr/>
        </p:nvSpPr>
        <p:spPr>
          <a:xfrm>
            <a:off x="8534400" y="6400800"/>
            <a:ext cx="1399301" cy="338554"/>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pPr marL="0" indent="0">
              <a:buNone/>
            </a:pPr>
            <a:r>
              <a:rPr lang="es-ES" sz="1600" dirty="0"/>
              <a:t>jComboBox1</a:t>
            </a:r>
            <a:endParaRPr lang="es-PE" sz="1600" dirty="0"/>
          </a:p>
        </p:txBody>
      </p:sp>
    </p:spTree>
    <p:extLst>
      <p:ext uri="{BB962C8B-B14F-4D97-AF65-F5344CB8AC3E}">
        <p14:creationId xmlns:p14="http://schemas.microsoft.com/office/powerpoint/2010/main" val="163813745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esquinas redondeadas 1">
            <a:extLst>
              <a:ext uri="{FF2B5EF4-FFF2-40B4-BE49-F238E27FC236}">
                <a16:creationId xmlns:a16="http://schemas.microsoft.com/office/drawing/2014/main" id="{5670BA20-9146-4819-579A-1AA9CA5714C7}"/>
              </a:ext>
            </a:extLst>
          </p:cNvPr>
          <p:cNvSpPr/>
          <p:nvPr/>
        </p:nvSpPr>
        <p:spPr>
          <a:xfrm>
            <a:off x="2220113" y="2769873"/>
            <a:ext cx="7751773" cy="643591"/>
          </a:xfrm>
          <a:prstGeom prst="roundRect">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a:noFill/>
          </a:ln>
          <a:effectLst>
            <a:glow rad="101600">
              <a:srgbClr val="F79646">
                <a:satMod val="175000"/>
                <a:alpha val="40000"/>
              </a:srgbClr>
            </a:glow>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algn="ctr">
              <a:buClrTx/>
            </a:pPr>
            <a:endParaRPr lang="es-ES" sz="3200" b="1" kern="1200" dirty="0">
              <a:solidFill>
                <a:prstClr val="white"/>
              </a:solidFill>
              <a:latin typeface="Calibri"/>
              <a:ea typeface="+mn-ea"/>
              <a:cs typeface="+mn-cs"/>
            </a:endParaRPr>
          </a:p>
          <a:p>
            <a:pPr algn="ctr">
              <a:buClrTx/>
            </a:pPr>
            <a:r>
              <a:rPr lang="es-ES" sz="3200" b="1" kern="1200" dirty="0">
                <a:solidFill>
                  <a:prstClr val="white"/>
                </a:solidFill>
                <a:latin typeface="Calibri"/>
                <a:ea typeface="+mn-ea"/>
                <a:cs typeface="+mn-cs"/>
              </a:rPr>
              <a:t>Propiedades </a:t>
            </a:r>
            <a:r>
              <a:rPr lang="es-ES" sz="3200" b="1" dirty="0">
                <a:solidFill>
                  <a:prstClr val="white"/>
                </a:solidFill>
                <a:latin typeface="Calibri"/>
              </a:rPr>
              <a:t>Del </a:t>
            </a:r>
            <a:r>
              <a:rPr lang="es-ES" sz="3200" b="1" kern="1200" dirty="0">
                <a:solidFill>
                  <a:prstClr val="white"/>
                </a:solidFill>
                <a:latin typeface="Calibri"/>
                <a:ea typeface="+mn-ea"/>
                <a:cs typeface="+mn-cs"/>
              </a:rPr>
              <a:t>JComboBox</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s-PE" sz="3200" b="1" i="0" u="none" strike="noStrike" kern="1200" cap="none" spc="0" normalizeH="0" baseline="0" noProof="0" dirty="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297217469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6DF267B3-E9F9-9DD0-7F81-E2BC3D701A42}"/>
              </a:ext>
            </a:extLst>
          </p:cNvPr>
          <p:cNvPicPr>
            <a:picLocks noChangeAspect="1"/>
          </p:cNvPicPr>
          <p:nvPr/>
        </p:nvPicPr>
        <p:blipFill>
          <a:blip r:embed="rId2"/>
          <a:stretch>
            <a:fillRect/>
          </a:stretch>
        </p:blipFill>
        <p:spPr>
          <a:xfrm>
            <a:off x="164952" y="1066800"/>
            <a:ext cx="11798448" cy="276225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 name="Gráfico 3" descr="Mano con dedo índice apuntando a la derecha con relleno sólido">
            <a:extLst>
              <a:ext uri="{FF2B5EF4-FFF2-40B4-BE49-F238E27FC236}">
                <a16:creationId xmlns:a16="http://schemas.microsoft.com/office/drawing/2014/main" id="{A5D199C7-7221-2018-CA46-5F84F34F354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6200000">
            <a:off x="3322508" y="3063390"/>
            <a:ext cx="517783" cy="457202"/>
          </a:xfrm>
          <a:prstGeom prst="rect">
            <a:avLst/>
          </a:prstGeom>
        </p:spPr>
      </p:pic>
      <p:sp>
        <p:nvSpPr>
          <p:cNvPr id="5" name="CuadroTexto 4">
            <a:extLst>
              <a:ext uri="{FF2B5EF4-FFF2-40B4-BE49-F238E27FC236}">
                <a16:creationId xmlns:a16="http://schemas.microsoft.com/office/drawing/2014/main" id="{1C39758C-3073-A46A-9129-E4265799039B}"/>
              </a:ext>
            </a:extLst>
          </p:cNvPr>
          <p:cNvSpPr txBox="1"/>
          <p:nvPr/>
        </p:nvSpPr>
        <p:spPr>
          <a:xfrm>
            <a:off x="2438400" y="3524250"/>
            <a:ext cx="2057399" cy="584775"/>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pPr marL="0" indent="0">
              <a:buNone/>
            </a:pPr>
            <a:r>
              <a:rPr lang="es-ES" sz="1600" dirty="0"/>
              <a:t>Clic derecho sobre el objeto: JComboBox</a:t>
            </a:r>
            <a:endParaRPr lang="es-PE" sz="1600" dirty="0"/>
          </a:p>
        </p:txBody>
      </p:sp>
      <p:pic>
        <p:nvPicPr>
          <p:cNvPr id="6" name="Gráfico 5" descr="Mano con dedo índice apuntando a la derecha con relleno sólido">
            <a:extLst>
              <a:ext uri="{FF2B5EF4-FFF2-40B4-BE49-F238E27FC236}">
                <a16:creationId xmlns:a16="http://schemas.microsoft.com/office/drawing/2014/main" id="{E0D10A85-2164-3F84-A091-086A2F5CE69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a:off x="6553200" y="2859942"/>
            <a:ext cx="517783" cy="457202"/>
          </a:xfrm>
          <a:prstGeom prst="rect">
            <a:avLst/>
          </a:prstGeom>
        </p:spPr>
      </p:pic>
      <p:sp>
        <p:nvSpPr>
          <p:cNvPr id="7" name="CuadroTexto 6">
            <a:extLst>
              <a:ext uri="{FF2B5EF4-FFF2-40B4-BE49-F238E27FC236}">
                <a16:creationId xmlns:a16="http://schemas.microsoft.com/office/drawing/2014/main" id="{D27C4ACF-EE43-A98C-BA17-F8EF4BCBE9B1}"/>
              </a:ext>
            </a:extLst>
          </p:cNvPr>
          <p:cNvSpPr txBox="1"/>
          <p:nvPr/>
        </p:nvSpPr>
        <p:spPr>
          <a:xfrm>
            <a:off x="7010400" y="2757690"/>
            <a:ext cx="2286000" cy="584775"/>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pPr marL="0" indent="0">
              <a:buNone/>
            </a:pPr>
            <a:r>
              <a:rPr lang="es-ES" sz="1600" dirty="0"/>
              <a:t>Clic en la opción:</a:t>
            </a:r>
          </a:p>
          <a:p>
            <a:pPr marL="0" indent="0">
              <a:buNone/>
            </a:pPr>
            <a:r>
              <a:rPr lang="es-ES" sz="1600" dirty="0"/>
              <a:t> Change Variable Name</a:t>
            </a:r>
            <a:endParaRPr lang="es-PE" sz="1600" dirty="0"/>
          </a:p>
        </p:txBody>
      </p:sp>
      <p:pic>
        <p:nvPicPr>
          <p:cNvPr id="9" name="Imagen 8">
            <a:extLst>
              <a:ext uri="{FF2B5EF4-FFF2-40B4-BE49-F238E27FC236}">
                <a16:creationId xmlns:a16="http://schemas.microsoft.com/office/drawing/2014/main" id="{AC8981CD-BF22-15F5-04F1-1E08776ABB73}"/>
              </a:ext>
            </a:extLst>
          </p:cNvPr>
          <p:cNvPicPr>
            <a:picLocks noChangeAspect="1"/>
          </p:cNvPicPr>
          <p:nvPr/>
        </p:nvPicPr>
        <p:blipFill>
          <a:blip r:embed="rId5"/>
          <a:stretch>
            <a:fillRect/>
          </a:stretch>
        </p:blipFill>
        <p:spPr>
          <a:xfrm>
            <a:off x="619125" y="4328231"/>
            <a:ext cx="5419725" cy="215663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1" name="Imagen 10">
            <a:extLst>
              <a:ext uri="{FF2B5EF4-FFF2-40B4-BE49-F238E27FC236}">
                <a16:creationId xmlns:a16="http://schemas.microsoft.com/office/drawing/2014/main" id="{295E9FE3-C171-D0B8-60A5-CB28BDA23C7F}"/>
              </a:ext>
            </a:extLst>
          </p:cNvPr>
          <p:cNvPicPr>
            <a:picLocks noChangeAspect="1"/>
          </p:cNvPicPr>
          <p:nvPr/>
        </p:nvPicPr>
        <p:blipFill>
          <a:blip r:embed="rId6"/>
          <a:stretch>
            <a:fillRect/>
          </a:stretch>
        </p:blipFill>
        <p:spPr>
          <a:xfrm>
            <a:off x="6248400" y="4328231"/>
            <a:ext cx="5419725" cy="215663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2" name="Gráfico 11" descr="Mano con dedo índice apuntando a la derecha con relleno sólido">
            <a:extLst>
              <a:ext uri="{FF2B5EF4-FFF2-40B4-BE49-F238E27FC236}">
                <a16:creationId xmlns:a16="http://schemas.microsoft.com/office/drawing/2014/main" id="{18DC2F9C-66BD-251D-B9E5-FD0E7D9AD82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5400000">
            <a:off x="7818310" y="4586543"/>
            <a:ext cx="517783" cy="457202"/>
          </a:xfrm>
          <a:prstGeom prst="rect">
            <a:avLst/>
          </a:prstGeom>
        </p:spPr>
      </p:pic>
      <p:sp>
        <p:nvSpPr>
          <p:cNvPr id="13" name="CuadroTexto 12">
            <a:extLst>
              <a:ext uri="{FF2B5EF4-FFF2-40B4-BE49-F238E27FC236}">
                <a16:creationId xmlns:a16="http://schemas.microsoft.com/office/drawing/2014/main" id="{36A76846-0DC3-3CCD-A9F4-2187633846EB}"/>
              </a:ext>
            </a:extLst>
          </p:cNvPr>
          <p:cNvSpPr txBox="1"/>
          <p:nvPr/>
        </p:nvSpPr>
        <p:spPr>
          <a:xfrm>
            <a:off x="7010400" y="4233446"/>
            <a:ext cx="2286000" cy="338554"/>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pPr marL="0" indent="0">
              <a:buNone/>
            </a:pPr>
            <a:r>
              <a:rPr lang="es-ES" sz="1600" dirty="0"/>
              <a:t>Renombrar por: Jcbsexo</a:t>
            </a:r>
            <a:endParaRPr lang="es-PE" sz="1600" dirty="0"/>
          </a:p>
        </p:txBody>
      </p:sp>
      <p:pic>
        <p:nvPicPr>
          <p:cNvPr id="16" name="Gráfico 15" descr="Mano con dedo índice apuntando a la derecha con relleno sólido">
            <a:extLst>
              <a:ext uri="{FF2B5EF4-FFF2-40B4-BE49-F238E27FC236}">
                <a16:creationId xmlns:a16="http://schemas.microsoft.com/office/drawing/2014/main" id="{83825419-7A14-185B-890C-14CC8E11085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204196" y="5867398"/>
            <a:ext cx="517783" cy="457202"/>
          </a:xfrm>
          <a:prstGeom prst="rect">
            <a:avLst/>
          </a:prstGeom>
        </p:spPr>
      </p:pic>
      <p:sp>
        <p:nvSpPr>
          <p:cNvPr id="17" name="CuadroTexto 16">
            <a:extLst>
              <a:ext uri="{FF2B5EF4-FFF2-40B4-BE49-F238E27FC236}">
                <a16:creationId xmlns:a16="http://schemas.microsoft.com/office/drawing/2014/main" id="{84C88897-598F-16E3-EB5C-3DF4428A8B06}"/>
              </a:ext>
            </a:extLst>
          </p:cNvPr>
          <p:cNvSpPr txBox="1"/>
          <p:nvPr/>
        </p:nvSpPr>
        <p:spPr>
          <a:xfrm>
            <a:off x="6273804" y="5926722"/>
            <a:ext cx="1955796" cy="338554"/>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pPr marL="0" indent="0">
              <a:buNone/>
            </a:pPr>
            <a:r>
              <a:rPr lang="es-ES" sz="1600" dirty="0"/>
              <a:t>Clic en el botón: OK</a:t>
            </a:r>
            <a:endParaRPr lang="es-PE" sz="1600" dirty="0"/>
          </a:p>
        </p:txBody>
      </p:sp>
    </p:spTree>
    <p:extLst>
      <p:ext uri="{BB962C8B-B14F-4D97-AF65-F5344CB8AC3E}">
        <p14:creationId xmlns:p14="http://schemas.microsoft.com/office/powerpoint/2010/main" val="59995633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3608</TotalTime>
  <Words>4158</Words>
  <Application>Microsoft Office PowerPoint</Application>
  <PresentationFormat>Panorámica</PresentationFormat>
  <Paragraphs>519</Paragraphs>
  <Slides>192</Slides>
  <Notes>1</Notes>
  <HiddenSlides>0</HiddenSlides>
  <MMClips>0</MMClips>
  <ScaleCrop>false</ScaleCrop>
  <HeadingPairs>
    <vt:vector size="6" baseType="variant">
      <vt:variant>
        <vt:lpstr>Fuentes usadas</vt:lpstr>
      </vt:variant>
      <vt:variant>
        <vt:i4>8</vt:i4>
      </vt:variant>
      <vt:variant>
        <vt:lpstr>Tema</vt:lpstr>
      </vt:variant>
      <vt:variant>
        <vt:i4>1</vt:i4>
      </vt:variant>
      <vt:variant>
        <vt:lpstr>Títulos de diapositiva</vt:lpstr>
      </vt:variant>
      <vt:variant>
        <vt:i4>192</vt:i4>
      </vt:variant>
    </vt:vector>
  </HeadingPairs>
  <TitlesOfParts>
    <vt:vector size="201" baseType="lpstr">
      <vt:lpstr>Arial</vt:lpstr>
      <vt:lpstr>Calibri</vt:lpstr>
      <vt:lpstr>Century Gothic</vt:lpstr>
      <vt:lpstr>Roboto</vt:lpstr>
      <vt:lpstr>Segoe UI</vt:lpstr>
      <vt:lpstr>Söhne</vt:lpstr>
      <vt:lpstr>Söhne Mono</vt:lpstr>
      <vt:lpstr>Wingdings</vt:lpstr>
      <vt:lpstr>Office Theme</vt:lpstr>
      <vt:lpstr>INICIO</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Logro de Sesión</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CIERRE</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Record a Presentation</dc:title>
  <dc:creator>Orians, A.J.</dc:creator>
  <cp:lastModifiedBy>christian loza</cp:lastModifiedBy>
  <cp:revision>613</cp:revision>
  <dcterms:created xsi:type="dcterms:W3CDTF">2020-08-20T00:31:08Z</dcterms:created>
  <dcterms:modified xsi:type="dcterms:W3CDTF">2023-06-14T23:15:56Z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2020-06-05T00:00:00Z</vt:filetime>
  </property>
  <property fmtid="{D5CDD505-2E9C-101B-9397-08002B2CF9AE}" pid="3" name="Creator">
    <vt:lpwstr>Microsoft® PowerPoint® 2016</vt:lpwstr>
  </property>
  <property fmtid="{D5CDD505-2E9C-101B-9397-08002B2CF9AE}" pid="4" name="LastSaved">
    <vt:filetime>2020-08-20T00:00:00Z</vt:filetime>
  </property>
</Properties>
</file>